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7077075" cy="8520113"/>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gory Hembekides"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192" autoAdjust="0"/>
  </p:normalViewPr>
  <p:slideViewPr>
    <p:cSldViewPr snapToGrid="0">
      <p:cViewPr varScale="1">
        <p:scale>
          <a:sx n="36" d="100"/>
          <a:sy n="36" d="100"/>
        </p:scale>
        <p:origin x="23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idx="2">
    <p:pos x="6000" y="0"/>
    <p:text>Better title would be "God's Plan of Redemption"</p:text>
  </p:cm>
  <p:cm authorId="0" idx="3">
    <p:pos x="6000" y="100"/>
    <p:text>Use Genesis 12:2-3 and remove the other key verses....</p:text>
  </p:cm>
</p:cmLst>
</file>

<file path=ppt/comments/comment2.xml><?xml version="1.0" encoding="utf-8"?>
<p:cmLst xmlns:a="http://schemas.openxmlformats.org/drawingml/2006/main" xmlns:r="http://schemas.openxmlformats.org/officeDocument/2006/relationships" xmlns:p="http://schemas.openxmlformats.org/presentationml/2006/main">
  <p:cm authorId="0" idx="1">
    <p:pos x="5784" y="0"/>
    <p:text>Use the key verse Matthew 28:19-20 instead of Mark 16:15-16</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2" y="0"/>
            <a:ext cx="3066731" cy="426006"/>
          </a:xfrm>
          <a:prstGeom prst="rect">
            <a:avLst/>
          </a:prstGeom>
          <a:noFill/>
          <a:ln>
            <a:noFill/>
          </a:ln>
        </p:spPr>
        <p:txBody>
          <a:bodyPr lIns="93921" tIns="93921" rIns="93921" bIns="93921" anchor="t" anchorCtr="0"/>
          <a:lstStyle>
            <a:lvl1pPr marL="0" marR="0" indent="0" algn="l" rtl="0">
              <a:spcBef>
                <a:spcPts val="0"/>
              </a:spcBef>
              <a:defRPr/>
            </a:lvl1pPr>
            <a:lvl2pPr marL="469682" marR="0" indent="0" algn="l" rtl="0">
              <a:spcBef>
                <a:spcPts val="0"/>
              </a:spcBef>
              <a:defRPr/>
            </a:lvl2pPr>
            <a:lvl3pPr marL="939363" marR="0" indent="0" algn="l" rtl="0">
              <a:spcBef>
                <a:spcPts val="0"/>
              </a:spcBef>
              <a:defRPr/>
            </a:lvl3pPr>
            <a:lvl4pPr marL="1409045" marR="0" indent="0" algn="l" rtl="0">
              <a:spcBef>
                <a:spcPts val="0"/>
              </a:spcBef>
              <a:defRPr/>
            </a:lvl4pPr>
            <a:lvl5pPr marL="1878726" marR="0" indent="0" algn="l" rtl="0">
              <a:spcBef>
                <a:spcPts val="0"/>
              </a:spcBef>
              <a:defRPr/>
            </a:lvl5pPr>
            <a:lvl6pPr marL="2348408" marR="0" indent="0" algn="l" rtl="0">
              <a:spcBef>
                <a:spcPts val="0"/>
              </a:spcBef>
              <a:defRPr/>
            </a:lvl6pPr>
            <a:lvl7pPr marL="2818089" marR="0" indent="0" algn="l" rtl="0">
              <a:spcBef>
                <a:spcPts val="0"/>
              </a:spcBef>
              <a:defRPr/>
            </a:lvl7pPr>
            <a:lvl8pPr marL="3287771" marR="0" indent="0" algn="l" rtl="0">
              <a:spcBef>
                <a:spcPts val="0"/>
              </a:spcBef>
              <a:defRPr/>
            </a:lvl8pPr>
            <a:lvl9pPr marL="3757452" marR="0" indent="0" algn="l" rtl="0">
              <a:spcBef>
                <a:spcPts val="0"/>
              </a:spcBef>
              <a:defRPr/>
            </a:lvl9pPr>
          </a:lstStyle>
          <a:p>
            <a:endParaRPr/>
          </a:p>
        </p:txBody>
      </p:sp>
      <p:sp>
        <p:nvSpPr>
          <p:cNvPr id="3" name="Shape 3"/>
          <p:cNvSpPr txBox="1">
            <a:spLocks noGrp="1"/>
          </p:cNvSpPr>
          <p:nvPr>
            <p:ph type="dt" idx="10"/>
          </p:nvPr>
        </p:nvSpPr>
        <p:spPr>
          <a:xfrm>
            <a:off x="4008706" y="0"/>
            <a:ext cx="3066731" cy="426006"/>
          </a:xfrm>
          <a:prstGeom prst="rect">
            <a:avLst/>
          </a:prstGeom>
          <a:noFill/>
          <a:ln>
            <a:noFill/>
          </a:ln>
        </p:spPr>
        <p:txBody>
          <a:bodyPr lIns="93921" tIns="93921" rIns="93921" bIns="93921" anchor="t" anchorCtr="0"/>
          <a:lstStyle>
            <a:lvl1pPr marL="0" marR="0" indent="0" algn="r" rtl="0">
              <a:spcBef>
                <a:spcPts val="0"/>
              </a:spcBef>
              <a:defRPr/>
            </a:lvl1pPr>
            <a:lvl2pPr marL="469682" marR="0" indent="0" algn="l" rtl="0">
              <a:spcBef>
                <a:spcPts val="0"/>
              </a:spcBef>
              <a:defRPr/>
            </a:lvl2pPr>
            <a:lvl3pPr marL="939363" marR="0" indent="0" algn="l" rtl="0">
              <a:spcBef>
                <a:spcPts val="0"/>
              </a:spcBef>
              <a:defRPr/>
            </a:lvl3pPr>
            <a:lvl4pPr marL="1409045" marR="0" indent="0" algn="l" rtl="0">
              <a:spcBef>
                <a:spcPts val="0"/>
              </a:spcBef>
              <a:defRPr/>
            </a:lvl4pPr>
            <a:lvl5pPr marL="1878726" marR="0" indent="0" algn="l" rtl="0">
              <a:spcBef>
                <a:spcPts val="0"/>
              </a:spcBef>
              <a:defRPr/>
            </a:lvl5pPr>
            <a:lvl6pPr marL="2348408" marR="0" indent="0" algn="l" rtl="0">
              <a:spcBef>
                <a:spcPts val="0"/>
              </a:spcBef>
              <a:defRPr/>
            </a:lvl6pPr>
            <a:lvl7pPr marL="2818089" marR="0" indent="0" algn="l" rtl="0">
              <a:spcBef>
                <a:spcPts val="0"/>
              </a:spcBef>
              <a:defRPr/>
            </a:lvl7pPr>
            <a:lvl8pPr marL="3287771" marR="0" indent="0" algn="l" rtl="0">
              <a:spcBef>
                <a:spcPts val="0"/>
              </a:spcBef>
              <a:defRPr/>
            </a:lvl8pPr>
            <a:lvl9pPr marL="3757452" marR="0" indent="0" algn="l" rtl="0">
              <a:spcBef>
                <a:spcPts val="0"/>
              </a:spcBef>
              <a:defRPr/>
            </a:lvl9pPr>
          </a:lstStyle>
          <a:p>
            <a:endParaRPr/>
          </a:p>
        </p:txBody>
      </p:sp>
      <p:sp>
        <p:nvSpPr>
          <p:cNvPr id="4" name="Shape 4"/>
          <p:cNvSpPr>
            <a:spLocks noGrp="1" noRot="1" noChangeAspect="1"/>
          </p:cNvSpPr>
          <p:nvPr>
            <p:ph type="sldImg" idx="3"/>
          </p:nvPr>
        </p:nvSpPr>
        <p:spPr>
          <a:xfrm>
            <a:off x="1408113" y="638175"/>
            <a:ext cx="4260850" cy="3195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07709" y="4047054"/>
            <a:ext cx="5661659" cy="3834051"/>
          </a:xfrm>
          <a:prstGeom prst="rect">
            <a:avLst/>
          </a:prstGeom>
          <a:noFill/>
          <a:ln>
            <a:noFill/>
          </a:ln>
        </p:spPr>
        <p:txBody>
          <a:bodyPr lIns="93921" tIns="93921" rIns="93921" bIns="93921"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2" y="8092628"/>
            <a:ext cx="3066731" cy="426006"/>
          </a:xfrm>
          <a:prstGeom prst="rect">
            <a:avLst/>
          </a:prstGeom>
          <a:noFill/>
          <a:ln>
            <a:noFill/>
          </a:ln>
        </p:spPr>
        <p:txBody>
          <a:bodyPr lIns="93921" tIns="93921" rIns="93921" bIns="93921" anchor="b" anchorCtr="0"/>
          <a:lstStyle>
            <a:lvl1pPr marL="0" marR="0" indent="0" algn="l" rtl="0">
              <a:spcBef>
                <a:spcPts val="0"/>
              </a:spcBef>
              <a:defRPr/>
            </a:lvl1pPr>
            <a:lvl2pPr marL="469682" marR="0" indent="0" algn="l" rtl="0">
              <a:spcBef>
                <a:spcPts val="0"/>
              </a:spcBef>
              <a:defRPr/>
            </a:lvl2pPr>
            <a:lvl3pPr marL="939363" marR="0" indent="0" algn="l" rtl="0">
              <a:spcBef>
                <a:spcPts val="0"/>
              </a:spcBef>
              <a:defRPr/>
            </a:lvl3pPr>
            <a:lvl4pPr marL="1409045" marR="0" indent="0" algn="l" rtl="0">
              <a:spcBef>
                <a:spcPts val="0"/>
              </a:spcBef>
              <a:defRPr/>
            </a:lvl4pPr>
            <a:lvl5pPr marL="1878726" marR="0" indent="0" algn="l" rtl="0">
              <a:spcBef>
                <a:spcPts val="0"/>
              </a:spcBef>
              <a:defRPr/>
            </a:lvl5pPr>
            <a:lvl6pPr marL="2348408" marR="0" indent="0" algn="l" rtl="0">
              <a:spcBef>
                <a:spcPts val="0"/>
              </a:spcBef>
              <a:defRPr/>
            </a:lvl6pPr>
            <a:lvl7pPr marL="2818089" marR="0" indent="0" algn="l" rtl="0">
              <a:spcBef>
                <a:spcPts val="0"/>
              </a:spcBef>
              <a:defRPr/>
            </a:lvl7pPr>
            <a:lvl8pPr marL="3287771" marR="0" indent="0" algn="l" rtl="0">
              <a:spcBef>
                <a:spcPts val="0"/>
              </a:spcBef>
              <a:defRPr/>
            </a:lvl8pPr>
            <a:lvl9pPr marL="3757452" marR="0" indent="0" algn="l" rtl="0">
              <a:spcBef>
                <a:spcPts val="0"/>
              </a:spcBef>
              <a:defRPr/>
            </a:lvl9pPr>
          </a:lstStyle>
          <a:p>
            <a:endParaRPr/>
          </a:p>
        </p:txBody>
      </p:sp>
      <p:sp>
        <p:nvSpPr>
          <p:cNvPr id="7" name="Shape 7"/>
          <p:cNvSpPr txBox="1">
            <a:spLocks noGrp="1"/>
          </p:cNvSpPr>
          <p:nvPr>
            <p:ph type="sldNum" idx="12"/>
          </p:nvPr>
        </p:nvSpPr>
        <p:spPr>
          <a:xfrm>
            <a:off x="4008706" y="8092628"/>
            <a:ext cx="3066731" cy="426006"/>
          </a:xfrm>
          <a:prstGeom prst="rect">
            <a:avLst/>
          </a:prstGeom>
          <a:noFill/>
          <a:ln>
            <a:noFill/>
          </a:ln>
        </p:spPr>
        <p:txBody>
          <a:bodyPr lIns="93921" tIns="46948" rIns="93921" bIns="46948"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3501492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whatchristianswanttoknow.com/10-famous-christian-missionarie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whatchristianswanttoknow.com/10-famous-christian-missionaries/#ixzz3PnZCJZ2K"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408113" y="638175"/>
            <a:ext cx="4260850" cy="3195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707709" y="4047054"/>
            <a:ext cx="5661659" cy="3834051"/>
          </a:xfrm>
          <a:prstGeom prst="rect">
            <a:avLst/>
          </a:prstGeom>
          <a:noFill/>
          <a:ln>
            <a:noFill/>
          </a:ln>
        </p:spPr>
        <p:txBody>
          <a:bodyPr lIns="93921" tIns="46948" rIns="93921" bIns="46948" anchor="t" anchorCtr="0">
            <a:noAutofit/>
          </a:bodyPr>
          <a:lstStyle/>
          <a:p>
            <a:pPr>
              <a:buClr>
                <a:schemeClr val="dk1"/>
              </a:buClr>
              <a:buSzPct val="25000"/>
            </a:pPr>
            <a:r>
              <a:rPr lang="en-US" dirty="0">
                <a:solidFill>
                  <a:schemeClr val="dk1"/>
                </a:solidFill>
                <a:latin typeface="Calibri"/>
                <a:ea typeface="Calibri"/>
                <a:cs typeface="Calibri"/>
                <a:sym typeface="Calibri"/>
              </a:rPr>
              <a:t>Welcome to our class on World Mission!</a:t>
            </a:r>
          </a:p>
          <a:p>
            <a:pPr>
              <a:buClr>
                <a:schemeClr val="dk1"/>
              </a:buClr>
            </a:pPr>
            <a:endParaRPr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This class will be a tutorial on the heart of world mission that we would like our members at Triton U.B.F. to share in. </a:t>
            </a:r>
          </a:p>
          <a:p>
            <a:pPr>
              <a:buClr>
                <a:schemeClr val="dk1"/>
              </a:buClr>
            </a:pPr>
            <a:endParaRPr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We plan to cover our common understanding of world mission from its origin to its vision. </a:t>
            </a:r>
          </a:p>
          <a:p>
            <a:pPr>
              <a:buClr>
                <a:schemeClr val="dk1"/>
              </a:buClr>
            </a:pPr>
            <a:endParaRPr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Our hope and prayer is </a:t>
            </a:r>
            <a:r>
              <a:rPr lang="en-US" dirty="0" smtClean="0">
                <a:solidFill>
                  <a:schemeClr val="dk1"/>
                </a:solidFill>
                <a:latin typeface="Calibri"/>
                <a:ea typeface="Calibri"/>
                <a:cs typeface="Calibri"/>
                <a:sym typeface="Calibri"/>
              </a:rPr>
              <a:t>that </a:t>
            </a:r>
            <a:r>
              <a:rPr lang="en-US" dirty="0">
                <a:solidFill>
                  <a:schemeClr val="dk1"/>
                </a:solidFill>
                <a:latin typeface="Calibri"/>
                <a:ea typeface="Calibri"/>
                <a:cs typeface="Calibri"/>
                <a:sym typeface="Calibri"/>
              </a:rPr>
              <a:t>God’s love for the lost souls may also be imparted to your heart more and more.  </a:t>
            </a:r>
          </a:p>
          <a:p>
            <a:pPr>
              <a:buClr>
                <a:schemeClr val="dk1"/>
              </a:buClr>
            </a:pPr>
            <a:endParaRPr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Let us begin!</a:t>
            </a:r>
          </a:p>
        </p:txBody>
      </p:sp>
      <p:sp>
        <p:nvSpPr>
          <p:cNvPr id="112" name="Shape 112"/>
          <p:cNvSpPr txBox="1">
            <a:spLocks noGrp="1"/>
          </p:cNvSpPr>
          <p:nvPr>
            <p:ph type="sldNum" idx="12"/>
          </p:nvPr>
        </p:nvSpPr>
        <p:spPr>
          <a:xfrm>
            <a:off x="4008706" y="8092628"/>
            <a:ext cx="3066731" cy="426006"/>
          </a:xfrm>
          <a:prstGeom prst="rect">
            <a:avLst/>
          </a:prstGeom>
          <a:noFill/>
          <a:ln>
            <a:noFill/>
          </a:ln>
        </p:spPr>
        <p:txBody>
          <a:bodyPr lIns="93921" tIns="46948" rIns="93921" bIns="46948" anchor="b" anchorCtr="0">
            <a:noAutofit/>
          </a:bodyPr>
          <a:lstStyle/>
          <a:p>
            <a:pPr>
              <a:buSzPct val="25000"/>
            </a:pPr>
            <a:fld id="{00000000-1234-1234-1234-123412341234}" type="slidenum">
              <a:rPr lang="en-US"/>
              <a:pPr>
                <a:buSzPct val="25000"/>
              </a:pPr>
              <a:t>1</a:t>
            </a:fld>
            <a:endParaRPr lang="en-US"/>
          </a:p>
        </p:txBody>
      </p:sp>
    </p:spTree>
    <p:extLst>
      <p:ext uri="{BB962C8B-B14F-4D97-AF65-F5344CB8AC3E}">
        <p14:creationId xmlns:p14="http://schemas.microsoft.com/office/powerpoint/2010/main" val="1610817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408113" y="638175"/>
            <a:ext cx="4260850" cy="3195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4" name="Shape 184"/>
          <p:cNvSpPr txBox="1">
            <a:spLocks noGrp="1"/>
          </p:cNvSpPr>
          <p:nvPr>
            <p:ph type="body" idx="1"/>
          </p:nvPr>
        </p:nvSpPr>
        <p:spPr>
          <a:xfrm>
            <a:off x="707709" y="4047054"/>
            <a:ext cx="5661659" cy="3834051"/>
          </a:xfrm>
          <a:prstGeom prst="rect">
            <a:avLst/>
          </a:prstGeom>
          <a:noFill/>
          <a:ln>
            <a:noFill/>
          </a:ln>
        </p:spPr>
        <p:txBody>
          <a:bodyPr lIns="93921" tIns="46948" rIns="93921" bIns="46948" anchor="t" anchorCtr="0">
            <a:noAutofit/>
          </a:bodyPr>
          <a:lstStyle/>
          <a:p>
            <a:pPr>
              <a:buClr>
                <a:schemeClr val="hlink"/>
              </a:buClr>
              <a:buSzPct val="25000"/>
            </a:pPr>
            <a:r>
              <a:rPr lang="en-US" u="sng" dirty="0">
                <a:solidFill>
                  <a:schemeClr val="hlink"/>
                </a:solidFill>
                <a:latin typeface="Calibri"/>
                <a:ea typeface="Calibri"/>
                <a:cs typeface="Calibri"/>
                <a:sym typeface="Calibri"/>
                <a:hlinkClick r:id="rId3"/>
              </a:rPr>
              <a:t>http://www.whatchristianswanttoknow.com/10-famous-christian-missionaries/</a:t>
            </a:r>
          </a:p>
          <a:p>
            <a:pPr>
              <a:buClr>
                <a:schemeClr val="dk1"/>
              </a:buClr>
            </a:pPr>
            <a:endParaRPr dirty="0">
              <a:solidFill>
                <a:schemeClr val="dk1"/>
              </a:solidFill>
              <a:latin typeface="Calibri"/>
              <a:ea typeface="Calibri"/>
              <a:cs typeface="Calibri"/>
              <a:sym typeface="Calibri"/>
            </a:endParaRPr>
          </a:p>
          <a:p>
            <a:pPr>
              <a:buClr>
                <a:schemeClr val="dk1"/>
              </a:buClr>
              <a:buSzPct val="25000"/>
            </a:pPr>
            <a:r>
              <a:rPr lang="en-US" dirty="0">
                <a:solidFill>
                  <a:srgbClr val="FF0000"/>
                </a:solidFill>
                <a:latin typeface="Calibri"/>
                <a:ea typeface="Calibri"/>
                <a:cs typeface="Calibri"/>
                <a:sym typeface="Calibri"/>
              </a:rPr>
              <a:t>When God’s people capture God’s vision for a dying world, they are compelled to do whatever they can to share the gospel.  History is full of people who gave up their youth, their careers and their physical comfort and well-being to reach the lost throughout the world.  Here are some  </a:t>
            </a:r>
            <a:r>
              <a:rPr lang="en-US" dirty="0">
                <a:solidFill>
                  <a:schemeClr val="dk1"/>
                </a:solidFill>
                <a:latin typeface="Calibri"/>
                <a:ea typeface="Calibri"/>
                <a:cs typeface="Calibri"/>
                <a:sym typeface="Calibri"/>
              </a:rPr>
              <a:t>Examples of faithful missionaries in history give us inspiration to share the gospel:</a:t>
            </a:r>
          </a:p>
          <a:p>
            <a:pPr>
              <a:buClr>
                <a:schemeClr val="dk1"/>
              </a:buClr>
            </a:pPr>
            <a:endParaRPr dirty="0">
              <a:solidFill>
                <a:schemeClr val="dk1"/>
              </a:solidFill>
              <a:latin typeface="Calibri"/>
              <a:ea typeface="Calibri"/>
              <a:cs typeface="Calibri"/>
              <a:sym typeface="Calibri"/>
            </a:endParaRPr>
          </a:p>
          <a:p>
            <a:pPr>
              <a:buClr>
                <a:schemeClr val="dk1"/>
              </a:buClr>
              <a:buSzPct val="25000"/>
            </a:pPr>
            <a:r>
              <a:rPr lang="en-US" b="1" dirty="0">
                <a:solidFill>
                  <a:schemeClr val="dk1"/>
                </a:solidFill>
                <a:latin typeface="Calibri"/>
                <a:ea typeface="Calibri"/>
                <a:cs typeface="Calibri"/>
                <a:sym typeface="Calibri"/>
              </a:rPr>
              <a:t>William Carey</a:t>
            </a:r>
            <a:r>
              <a:rPr lang="en-US" dirty="0">
                <a:solidFill>
                  <a:schemeClr val="dk1"/>
                </a:solidFill>
                <a:latin typeface="Calibri"/>
                <a:ea typeface="Calibri"/>
                <a:cs typeface="Calibri"/>
                <a:sym typeface="Calibri"/>
              </a:rPr>
              <a:t> 1761 - 1834</a:t>
            </a:r>
          </a:p>
          <a:p>
            <a:pPr>
              <a:buClr>
                <a:schemeClr val="dk1"/>
              </a:buClr>
              <a:buSzPct val="25000"/>
            </a:pPr>
            <a:r>
              <a:rPr lang="en-US" dirty="0">
                <a:solidFill>
                  <a:schemeClr val="dk1"/>
                </a:solidFill>
                <a:latin typeface="Calibri"/>
                <a:ea typeface="Calibri"/>
                <a:cs typeface="Calibri"/>
                <a:sym typeface="Calibri"/>
              </a:rPr>
              <a:t>Carey grew up in the Church of England but was saved while an apprentice to a shoemaker. He eventually joined the Baptist church and went to India as a Baptist missionary. As a self motivated learner he taught himself Latin, Hebrew and Greek.</a:t>
            </a:r>
          </a:p>
          <a:p>
            <a:pPr>
              <a:buClr>
                <a:schemeClr val="dk1"/>
              </a:buClr>
              <a:buSzPct val="25000"/>
            </a:pPr>
            <a:r>
              <a:rPr lang="en-US" dirty="0">
                <a:solidFill>
                  <a:schemeClr val="dk1"/>
                </a:solidFill>
                <a:latin typeface="Calibri"/>
                <a:ea typeface="Calibri"/>
                <a:cs typeface="Calibri"/>
                <a:sym typeface="Calibri"/>
              </a:rPr>
              <a:t>He founded the Baptist Missionary Society and was instrumental in influencing many other missionaries to the foreign field; particularly to India.</a:t>
            </a:r>
          </a:p>
          <a:p>
            <a:pPr>
              <a:buClr>
                <a:schemeClr val="dk1"/>
              </a:buCl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b="1" dirty="0" err="1">
                <a:solidFill>
                  <a:schemeClr val="dk1"/>
                </a:solidFill>
                <a:latin typeface="Calibri"/>
                <a:ea typeface="Calibri"/>
                <a:cs typeface="Calibri"/>
                <a:sym typeface="Calibri"/>
              </a:rPr>
              <a:t>Adoniram</a:t>
            </a:r>
            <a:r>
              <a:rPr lang="en-US" b="1" dirty="0">
                <a:solidFill>
                  <a:schemeClr val="dk1"/>
                </a:solidFill>
                <a:latin typeface="Calibri"/>
                <a:ea typeface="Calibri"/>
                <a:cs typeface="Calibri"/>
                <a:sym typeface="Calibri"/>
              </a:rPr>
              <a:t> Judson (1788-1850)</a:t>
            </a:r>
          </a:p>
          <a:p>
            <a:pPr>
              <a:buClr>
                <a:schemeClr val="dk1"/>
              </a:buClr>
              <a:buSzPct val="25000"/>
            </a:pPr>
            <a:r>
              <a:rPr lang="en-US" dirty="0">
                <a:solidFill>
                  <a:schemeClr val="dk1"/>
                </a:solidFill>
                <a:latin typeface="Calibri"/>
                <a:ea typeface="Calibri"/>
                <a:cs typeface="Calibri"/>
                <a:sym typeface="Calibri"/>
              </a:rPr>
              <a:t>Judson was a Baptist missionary who became the first North American Protestant missionary in Burma (Myanmar). Like other early missionaries, he was involved in translation work and church planting. He went to the field of India as a Congregationalist but, after much study of the Bible, became convinced that Baptist doctrine was more biblical. Because of anti-Western sentiment in India, he moved to Burma.</a:t>
            </a:r>
          </a:p>
          <a:p>
            <a:pPr>
              <a:buClr>
                <a:schemeClr val="dk1"/>
              </a:buClr>
              <a:buSzPct val="25000"/>
            </a:pPr>
            <a:r>
              <a:rPr lang="en-US" dirty="0">
                <a:solidFill>
                  <a:schemeClr val="dk1"/>
                </a:solidFill>
                <a:latin typeface="Calibri"/>
                <a:ea typeface="Calibri"/>
                <a:cs typeface="Calibri"/>
                <a:sym typeface="Calibri"/>
              </a:rPr>
              <a:t>It took him 12 years to see his first 18 converts. By the time he died he had established 100 churches with over 8,000 members. The Baptist churches of Myanmar celebrate “Judson Day” each year to commemorate his arrival in the country.</a:t>
            </a:r>
          </a:p>
          <a:p>
            <a:pPr>
              <a:buClr>
                <a:schemeClr val="dk1"/>
              </a:buClr>
            </a:pPr>
            <a:endParaRPr dirty="0">
              <a:solidFill>
                <a:schemeClr val="dk1"/>
              </a:solidFill>
              <a:latin typeface="Calibri"/>
              <a:ea typeface="Calibri"/>
              <a:cs typeface="Calibri"/>
              <a:sym typeface="Calibri"/>
            </a:endParaRPr>
          </a:p>
          <a:p>
            <a:pPr>
              <a:buClr>
                <a:schemeClr val="dk1"/>
              </a:buClr>
              <a:buSzPct val="25000"/>
            </a:pPr>
            <a:r>
              <a:rPr lang="en-US" b="1" dirty="0">
                <a:solidFill>
                  <a:schemeClr val="dk1"/>
                </a:solidFill>
                <a:latin typeface="Calibri"/>
                <a:ea typeface="Calibri"/>
                <a:cs typeface="Calibri"/>
                <a:sym typeface="Calibri"/>
              </a:rPr>
              <a:t>Amy Carmichael (1867-1951)</a:t>
            </a:r>
          </a:p>
          <a:p>
            <a:pPr>
              <a:buClr>
                <a:schemeClr val="dk1"/>
              </a:buClr>
              <a:buSzPct val="25000"/>
            </a:pPr>
            <a:r>
              <a:rPr lang="en-US" dirty="0">
                <a:solidFill>
                  <a:schemeClr val="dk1"/>
                </a:solidFill>
                <a:latin typeface="Calibri"/>
                <a:ea typeface="Calibri"/>
                <a:cs typeface="Calibri"/>
                <a:sym typeface="Calibri"/>
              </a:rPr>
              <a:t>Amy Carmichael was an Irish missionary who served in India for 56 years without ever returning to her homeland. Her primary work was with orphans in the southern region of India. She was influenced to consider a career in missions after hearing Hudson Taylor speak about the need for missionaries in China. She applied to be a missionary with the China Inland Mission (Taylor’s missionary group) but was eventually turned away because of her poor health. Many of her final 20 years of life was spent in bed due to illness and injury from a fall.</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Read more: </a:t>
            </a:r>
            <a:r>
              <a:rPr lang="en-US" u="sng" dirty="0">
                <a:solidFill>
                  <a:schemeClr val="hlink"/>
                </a:solidFill>
                <a:latin typeface="Calibri"/>
                <a:ea typeface="Calibri"/>
                <a:cs typeface="Calibri"/>
                <a:sym typeface="Calibri"/>
                <a:hlinkClick r:id="rId4"/>
              </a:rPr>
              <a:t>http://www.whatchristianswanttoknow.com/10-famous-christian-missionaries/#ixzz3PnZCJZ2K</a:t>
            </a: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endParaRPr lang="en-US"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endParaRPr lang="en-US" dirty="0">
              <a:solidFill>
                <a:schemeClr val="dk1"/>
              </a:solidFill>
              <a:latin typeface="Calibri"/>
              <a:ea typeface="Calibri"/>
              <a:cs typeface="Calibri"/>
              <a:sym typeface="Calibri"/>
            </a:endParaRPr>
          </a:p>
          <a:p>
            <a:endParaRPr dirty="0">
              <a:solidFill>
                <a:schemeClr val="dk1"/>
              </a:solidFill>
              <a:latin typeface="Calibri"/>
              <a:ea typeface="Calibri"/>
              <a:cs typeface="Calibri"/>
              <a:sym typeface="Calibri"/>
            </a:endParaRPr>
          </a:p>
        </p:txBody>
      </p:sp>
      <p:sp>
        <p:nvSpPr>
          <p:cNvPr id="185" name="Shape 185"/>
          <p:cNvSpPr txBox="1">
            <a:spLocks noGrp="1"/>
          </p:cNvSpPr>
          <p:nvPr>
            <p:ph type="sldNum" idx="12"/>
          </p:nvPr>
        </p:nvSpPr>
        <p:spPr>
          <a:xfrm>
            <a:off x="4008706" y="8092628"/>
            <a:ext cx="3066731" cy="426006"/>
          </a:xfrm>
          <a:prstGeom prst="rect">
            <a:avLst/>
          </a:prstGeom>
          <a:noFill/>
          <a:ln>
            <a:noFill/>
          </a:ln>
        </p:spPr>
        <p:txBody>
          <a:bodyPr lIns="93921" tIns="46948" rIns="93921" bIns="46948" anchor="b" anchorCtr="0">
            <a:noAutofit/>
          </a:bodyPr>
          <a:lstStyle/>
          <a:p>
            <a:pPr>
              <a:buSzPct val="25000"/>
            </a:pPr>
            <a:fld id="{00000000-1234-1234-1234-123412341234}" type="slidenum">
              <a:rPr lang="en-US"/>
              <a:pPr>
                <a:buSzPct val="25000"/>
              </a:pPr>
              <a:t>10</a:t>
            </a:fld>
            <a:endParaRPr lang="en-US"/>
          </a:p>
        </p:txBody>
      </p:sp>
    </p:spTree>
    <p:extLst>
      <p:ext uri="{BB962C8B-B14F-4D97-AF65-F5344CB8AC3E}">
        <p14:creationId xmlns:p14="http://schemas.microsoft.com/office/powerpoint/2010/main" val="3242631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408113" y="638175"/>
            <a:ext cx="4260850" cy="3195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0" name="Shape 210"/>
          <p:cNvSpPr txBox="1">
            <a:spLocks noGrp="1"/>
          </p:cNvSpPr>
          <p:nvPr>
            <p:ph type="body" idx="1"/>
          </p:nvPr>
        </p:nvSpPr>
        <p:spPr>
          <a:xfrm>
            <a:off x="707709" y="4047054"/>
            <a:ext cx="5661659" cy="3834051"/>
          </a:xfrm>
          <a:prstGeom prst="rect">
            <a:avLst/>
          </a:prstGeom>
          <a:noFill/>
          <a:ln>
            <a:noFill/>
          </a:ln>
        </p:spPr>
        <p:txBody>
          <a:bodyPr lIns="93921" tIns="46948" rIns="93921" bIns="46948" anchor="t" anchorCtr="0">
            <a:noAutofit/>
          </a:bodyPr>
          <a:lstStyle/>
          <a:p>
            <a:pPr>
              <a:buSzPct val="25000"/>
            </a:pPr>
            <a:r>
              <a:rPr lang="en-US" dirty="0">
                <a:solidFill>
                  <a:schemeClr val="dk1"/>
                </a:solidFill>
                <a:latin typeface="Calibri"/>
                <a:ea typeface="Calibri"/>
                <a:cs typeface="Calibri"/>
                <a:sym typeface="Calibri"/>
              </a:rPr>
              <a:t>Here </a:t>
            </a:r>
            <a:r>
              <a:rPr lang="en-US" dirty="0" smtClean="0">
                <a:solidFill>
                  <a:schemeClr val="dk1"/>
                </a:solidFill>
                <a:latin typeface="Calibri"/>
                <a:ea typeface="Calibri"/>
                <a:cs typeface="Calibri"/>
                <a:sym typeface="Calibri"/>
              </a:rPr>
              <a:t>are</a:t>
            </a:r>
            <a:r>
              <a:rPr lang="en-US" baseline="0" dirty="0" smtClean="0">
                <a:solidFill>
                  <a:schemeClr val="dk1"/>
                </a:solidFill>
                <a:latin typeface="Calibri"/>
                <a:ea typeface="Calibri"/>
                <a:cs typeface="Calibri"/>
                <a:sym typeface="Calibri"/>
              </a:rPr>
              <a:t> </a:t>
            </a:r>
            <a:r>
              <a:rPr lang="en-US" dirty="0" smtClean="0">
                <a:solidFill>
                  <a:schemeClr val="dk1"/>
                </a:solidFill>
                <a:latin typeface="Calibri"/>
                <a:ea typeface="Calibri"/>
                <a:cs typeface="Calibri"/>
                <a:sym typeface="Calibri"/>
              </a:rPr>
              <a:t>some </a:t>
            </a:r>
            <a:r>
              <a:rPr lang="en-US" dirty="0">
                <a:solidFill>
                  <a:schemeClr val="dk1"/>
                </a:solidFill>
                <a:latin typeface="Calibri"/>
                <a:ea typeface="Calibri"/>
                <a:cs typeface="Calibri"/>
                <a:sym typeface="Calibri"/>
              </a:rPr>
              <a:t>of our outreach </a:t>
            </a:r>
            <a:r>
              <a:rPr lang="en-US" dirty="0" smtClean="0">
                <a:solidFill>
                  <a:schemeClr val="dk1"/>
                </a:solidFill>
                <a:latin typeface="Calibri"/>
                <a:ea typeface="Calibri"/>
                <a:cs typeface="Calibri"/>
                <a:sym typeface="Calibri"/>
              </a:rPr>
              <a:t>activities:</a:t>
            </a:r>
            <a:endParaRPr lang="en-US" dirty="0">
              <a:solidFill>
                <a:schemeClr val="dk1"/>
              </a:solidFill>
              <a:latin typeface="Calibri"/>
              <a:ea typeface="Calibri"/>
              <a:cs typeface="Calibri"/>
              <a:sym typeface="Calibri"/>
            </a:endParaRPr>
          </a:p>
          <a:p>
            <a:endParaRPr dirty="0">
              <a:solidFill>
                <a:schemeClr val="dk1"/>
              </a:solidFill>
              <a:latin typeface="Calibri"/>
              <a:ea typeface="Calibri"/>
              <a:cs typeface="Calibri"/>
              <a:sym typeface="Calibri"/>
            </a:endParaRPr>
          </a:p>
          <a:p>
            <a:pPr>
              <a:buSzPct val="25000"/>
            </a:pPr>
            <a:r>
              <a:rPr lang="en-US" dirty="0">
                <a:solidFill>
                  <a:srgbClr val="FF0000"/>
                </a:solidFill>
                <a:latin typeface="Calibri"/>
                <a:ea typeface="Calibri"/>
                <a:cs typeface="Calibri"/>
                <a:sym typeface="Calibri"/>
              </a:rPr>
              <a:t>Our main method of evangelizing is through 1:1 Bible study.  To accomplish this, we engage in 2X2 evangelism (fishing).  Many of our committed members are encouraged to visit campus and share the gospel as well as invite students to Bible study</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World Mission Night – Missionaries from outside of the country come to share reports of what is happening in their ministries.  They share their experiences, trials, and victories in the mission field.  After words they share their ministry prayer requests and all those attending this event pray for them.  The members who attend this event are encouraged to keep praying for them personally.</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Conferences – UBF holds conferences in various other countries that outsiders encouraged to attend.  Also conferences are held throughout the U.S.   These events have sections where missionaries from outside or even inside the U.S.  share their reports and prayer requests from their mission field.</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Hosting Missionary Families – Missionaries come to stay with you in your home to receive Bible study and rest.  The hosting family commits to serving and providing an enjoyable time for them.  The goal of this is for them to be refreshed, encouraged, appreciated, and prayed for.</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Writing / Emailing – We write them to stay in touch.  The goal of this is keep encouraging them, praying for them, and understanding their needs.  </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Triton Bible Club – Students are encouraged to host a Bible club on campus.  The club is used as a place where students can come and be taught the word of God.  The goal of this is to lead the students to Christ and to be a source of light for the students.</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Overflow (Friday nights) -  On Friday nights we have an gathering for the college students  of our ministry.  There is a portion of the meeting that is devoted to world mission.  We look at what God is doing around the world as well as the spiritual condition at these locations.  </a:t>
            </a:r>
          </a:p>
          <a:p>
            <a:endParaRPr dirty="0">
              <a:solidFill>
                <a:schemeClr val="dk1"/>
              </a:solidFill>
              <a:latin typeface="Calibri"/>
              <a:ea typeface="Calibri"/>
              <a:cs typeface="Calibri"/>
              <a:sym typeface="Calibri"/>
            </a:endParaRPr>
          </a:p>
          <a:p>
            <a:pPr>
              <a:buSzPct val="25000"/>
            </a:pPr>
            <a:r>
              <a:rPr lang="en-US" dirty="0">
                <a:solidFill>
                  <a:srgbClr val="FF0000"/>
                </a:solidFill>
                <a:latin typeface="Calibri"/>
                <a:ea typeface="Calibri"/>
                <a:cs typeface="Calibri"/>
                <a:sym typeface="Calibri"/>
              </a:rPr>
              <a:t>Participation in food pantry support and such projects as the 30 Hour famine are designed to extend a practical arm of love and compassion to the lost world around us.  We do these things because they are a way to reflect the love of Christ for a lost world and hopefully, open the door to new opportunities to share the gospel.</a:t>
            </a:r>
          </a:p>
          <a:p>
            <a:pPr>
              <a:buSzPct val="25000"/>
            </a:pPr>
            <a:r>
              <a:rPr lang="en-US" dirty="0">
                <a:solidFill>
                  <a:srgbClr val="FF0000"/>
                </a:solidFill>
                <a:latin typeface="Calibri"/>
                <a:ea typeface="Calibri"/>
                <a:cs typeface="Calibri"/>
                <a:sym typeface="Calibri"/>
              </a:rPr>
              <a:t/>
            </a:r>
            <a:br>
              <a:rPr lang="en-US" dirty="0">
                <a:solidFill>
                  <a:srgbClr val="FF0000"/>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endParaRPr lang="en-US" dirty="0">
              <a:solidFill>
                <a:schemeClr val="dk1"/>
              </a:solidFill>
              <a:latin typeface="Calibri"/>
              <a:ea typeface="Calibri"/>
              <a:cs typeface="Calibri"/>
              <a:sym typeface="Calibri"/>
            </a:endParaRPr>
          </a:p>
        </p:txBody>
      </p:sp>
      <p:sp>
        <p:nvSpPr>
          <p:cNvPr id="211" name="Shape 211"/>
          <p:cNvSpPr txBox="1">
            <a:spLocks noGrp="1"/>
          </p:cNvSpPr>
          <p:nvPr>
            <p:ph type="sldNum" idx="12"/>
          </p:nvPr>
        </p:nvSpPr>
        <p:spPr>
          <a:xfrm>
            <a:off x="4008706" y="8092628"/>
            <a:ext cx="3066731" cy="426006"/>
          </a:xfrm>
          <a:prstGeom prst="rect">
            <a:avLst/>
          </a:prstGeom>
          <a:noFill/>
          <a:ln>
            <a:noFill/>
          </a:ln>
        </p:spPr>
        <p:txBody>
          <a:bodyPr lIns="93921" tIns="46948" rIns="93921" bIns="46948" anchor="b" anchorCtr="0">
            <a:noAutofit/>
          </a:bodyPr>
          <a:lstStyle/>
          <a:p>
            <a:pPr>
              <a:buSzPct val="25000"/>
            </a:pPr>
            <a:fld id="{00000000-1234-1234-1234-123412341234}" type="slidenum">
              <a:rPr lang="en-US"/>
              <a:pPr>
                <a:buSzPct val="25000"/>
              </a:pPr>
              <a:t>11</a:t>
            </a:fld>
            <a:endParaRPr lang="en-US"/>
          </a:p>
        </p:txBody>
      </p:sp>
    </p:spTree>
    <p:extLst>
      <p:ext uri="{BB962C8B-B14F-4D97-AF65-F5344CB8AC3E}">
        <p14:creationId xmlns:p14="http://schemas.microsoft.com/office/powerpoint/2010/main" val="2858055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408113" y="638175"/>
            <a:ext cx="4260850" cy="3195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9" name="Shape 219"/>
          <p:cNvSpPr txBox="1">
            <a:spLocks noGrp="1"/>
          </p:cNvSpPr>
          <p:nvPr>
            <p:ph type="body" idx="1"/>
          </p:nvPr>
        </p:nvSpPr>
        <p:spPr>
          <a:xfrm>
            <a:off x="707709" y="4047054"/>
            <a:ext cx="5661659" cy="3834051"/>
          </a:xfrm>
          <a:prstGeom prst="rect">
            <a:avLst/>
          </a:prstGeom>
          <a:noFill/>
          <a:ln>
            <a:noFill/>
          </a:ln>
        </p:spPr>
        <p:txBody>
          <a:bodyPr lIns="93921" tIns="46948" rIns="93921" bIns="46948" anchor="t" anchorCtr="0">
            <a:noAutofit/>
          </a:bodyPr>
          <a:lstStyle/>
          <a:p>
            <a:pPr>
              <a:buClr>
                <a:schemeClr val="dk1"/>
              </a:buClr>
            </a:pPr>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If God has placed a specific country or heritage on your heart, you may want to pray about being sent out as a missionary.</a:t>
            </a:r>
          </a:p>
          <a:p>
            <a:pPr>
              <a:buSzPct val="25000"/>
            </a:pPr>
            <a:r>
              <a:rPr lang="en-US" dirty="0">
                <a:solidFill>
                  <a:schemeClr val="dk1"/>
                </a:solidFill>
                <a:latin typeface="Calibri"/>
                <a:ea typeface="Calibri"/>
                <a:cs typeface="Calibri"/>
                <a:sym typeface="Calibri"/>
              </a:rPr>
              <a:t>Here are 2 maps that show where </a:t>
            </a:r>
            <a:r>
              <a:rPr lang="en-US" dirty="0" err="1">
                <a:solidFill>
                  <a:schemeClr val="dk1"/>
                </a:solidFill>
                <a:latin typeface="Calibri"/>
                <a:ea typeface="Calibri"/>
                <a:cs typeface="Calibri"/>
                <a:sym typeface="Calibri"/>
              </a:rPr>
              <a:t>christianity</a:t>
            </a:r>
            <a:r>
              <a:rPr lang="en-US" dirty="0">
                <a:solidFill>
                  <a:schemeClr val="dk1"/>
                </a:solidFill>
                <a:latin typeface="Calibri"/>
                <a:ea typeface="Calibri"/>
                <a:cs typeface="Calibri"/>
                <a:sym typeface="Calibri"/>
              </a:rPr>
              <a:t> is growing and where persecution is happening.</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Our chapter that has sent out short-term and permanent missionaries.  The families from Triton that we are praying for that are in the mission field are the </a:t>
            </a:r>
            <a:r>
              <a:rPr lang="en-US" dirty="0" err="1">
                <a:solidFill>
                  <a:schemeClr val="dk1"/>
                </a:solidFill>
                <a:latin typeface="Calibri"/>
                <a:ea typeface="Calibri"/>
                <a:cs typeface="Calibri"/>
                <a:sym typeface="Calibri"/>
              </a:rPr>
              <a:t>Marjis</a:t>
            </a:r>
            <a:r>
              <a:rPr lang="en-US" dirty="0">
                <a:solidFill>
                  <a:schemeClr val="dk1"/>
                </a:solidFill>
                <a:latin typeface="Calibri"/>
                <a:ea typeface="Calibri"/>
                <a:cs typeface="Calibri"/>
                <a:sym typeface="Calibri"/>
              </a:rPr>
              <a:t>  (will get a picture) &amp; the </a:t>
            </a:r>
            <a:r>
              <a:rPr lang="en-US" dirty="0" err="1">
                <a:solidFill>
                  <a:schemeClr val="dk1"/>
                </a:solidFill>
                <a:latin typeface="Calibri"/>
                <a:ea typeface="Calibri"/>
                <a:cs typeface="Calibri"/>
                <a:sym typeface="Calibri"/>
              </a:rPr>
              <a:t>Sagels</a:t>
            </a:r>
            <a:r>
              <a:rPr lang="en-US" dirty="0">
                <a:solidFill>
                  <a:schemeClr val="dk1"/>
                </a:solidFill>
                <a:latin typeface="Calibri"/>
                <a:ea typeface="Calibri"/>
                <a:cs typeface="Calibri"/>
                <a:sym typeface="Calibri"/>
              </a:rPr>
              <a:t> (will get a picture).</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Typically, our missionary work looks like this:</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UBF evangelists hold professional jobs while engaging in missionary activities, following the Biblical example of the Apostle Paul. These missionaries have advantages as follows:</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If you are a student or employee, there are many opportunities which arise naturally to make friends with nationals, to witness to them and/or and to invite them to Bible study.</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Even in anti-Christian countries, lay missionaries can enter as factory workers, doctors, nurses, business men, embassy workers, students, English teachers, professors, engineers, etc.</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We are praying for God’s  timing in regards to sending out more missionaries.  If at anytime you feel this calling on your life, we encourage you discuss this with our elders so that they may advise you and pray for you.</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http://www.setapartpeople.com/evangelize-yshua</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endParaRPr lang="en-US" dirty="0">
              <a:solidFill>
                <a:schemeClr val="dk1"/>
              </a:solidFill>
              <a:latin typeface="Calibri"/>
              <a:ea typeface="Calibri"/>
              <a:cs typeface="Calibri"/>
              <a:sym typeface="Calibri"/>
            </a:endParaRPr>
          </a:p>
        </p:txBody>
      </p:sp>
      <p:sp>
        <p:nvSpPr>
          <p:cNvPr id="220" name="Shape 220"/>
          <p:cNvSpPr txBox="1">
            <a:spLocks noGrp="1"/>
          </p:cNvSpPr>
          <p:nvPr>
            <p:ph type="sldNum" idx="12"/>
          </p:nvPr>
        </p:nvSpPr>
        <p:spPr>
          <a:xfrm>
            <a:off x="4008706" y="8092628"/>
            <a:ext cx="3066731" cy="426006"/>
          </a:xfrm>
          <a:prstGeom prst="rect">
            <a:avLst/>
          </a:prstGeom>
          <a:noFill/>
          <a:ln>
            <a:noFill/>
          </a:ln>
        </p:spPr>
        <p:txBody>
          <a:bodyPr lIns="93921" tIns="46948" rIns="93921" bIns="46948" anchor="b" anchorCtr="0">
            <a:noAutofit/>
          </a:bodyPr>
          <a:lstStyle/>
          <a:p>
            <a:pPr>
              <a:buSzPct val="25000"/>
            </a:pPr>
            <a:fld id="{00000000-1234-1234-1234-123412341234}" type="slidenum">
              <a:rPr lang="en-US"/>
              <a:pPr>
                <a:buSzPct val="25000"/>
              </a:pPr>
              <a:t>12</a:t>
            </a:fld>
            <a:endParaRPr lang="en-US"/>
          </a:p>
        </p:txBody>
      </p:sp>
    </p:spTree>
    <p:extLst>
      <p:ext uri="{BB962C8B-B14F-4D97-AF65-F5344CB8AC3E}">
        <p14:creationId xmlns:p14="http://schemas.microsoft.com/office/powerpoint/2010/main" val="1237266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408113" y="638175"/>
            <a:ext cx="4260850" cy="3195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707709" y="4047054"/>
            <a:ext cx="5661659" cy="3834051"/>
          </a:xfrm>
          <a:prstGeom prst="rect">
            <a:avLst/>
          </a:prstGeom>
          <a:noFill/>
          <a:ln>
            <a:noFill/>
          </a:ln>
        </p:spPr>
        <p:txBody>
          <a:bodyPr lIns="93921" tIns="46948" rIns="93921" bIns="46948" anchor="t" anchorCtr="0">
            <a:noAutofit/>
          </a:bodyPr>
          <a:lstStyle/>
          <a:p>
            <a:pPr>
              <a:buSzPct val="25000"/>
            </a:pPr>
            <a:r>
              <a:rPr lang="en-US" dirty="0">
                <a:solidFill>
                  <a:schemeClr val="dk1"/>
                </a:solidFill>
                <a:latin typeface="Calibri"/>
                <a:ea typeface="Calibri"/>
                <a:cs typeface="Calibri"/>
                <a:sym typeface="Calibri"/>
              </a:rPr>
              <a:t>There are various other college ministries that share the same mission and vision as we do here at U.B.F.</a:t>
            </a:r>
          </a:p>
          <a:p>
            <a:endParaRPr dirty="0">
              <a:solidFill>
                <a:schemeClr val="dk1"/>
              </a:solidFill>
              <a:latin typeface="Calibri"/>
              <a:ea typeface="Calibri"/>
              <a:cs typeface="Calibri"/>
              <a:sym typeface="Calibri"/>
            </a:endParaRPr>
          </a:p>
          <a:p>
            <a:pPr>
              <a:buSzPct val="25000"/>
            </a:pPr>
            <a:r>
              <a:rPr lang="en-US" b="1" dirty="0">
                <a:solidFill>
                  <a:schemeClr val="dk1"/>
                </a:solidFill>
                <a:latin typeface="Calibri"/>
                <a:ea typeface="Calibri"/>
                <a:cs typeface="Calibri"/>
                <a:sym typeface="Calibri"/>
              </a:rPr>
              <a:t>Campus Crusade for Christ (Cru):  </a:t>
            </a:r>
            <a:r>
              <a:rPr lang="en-US" dirty="0">
                <a:solidFill>
                  <a:schemeClr val="dk1"/>
                </a:solidFill>
                <a:latin typeface="Calibri"/>
                <a:ea typeface="Calibri"/>
                <a:cs typeface="Calibri"/>
                <a:sym typeface="Calibri"/>
              </a:rPr>
              <a:t>Started at 1951 on the UCLA campus, Cru began by Bill and </a:t>
            </a:r>
            <a:r>
              <a:rPr lang="en-US" dirty="0" err="1">
                <a:solidFill>
                  <a:schemeClr val="dk1"/>
                </a:solidFill>
                <a:latin typeface="Calibri"/>
                <a:ea typeface="Calibri"/>
                <a:cs typeface="Calibri"/>
                <a:sym typeface="Calibri"/>
              </a:rPr>
              <a:t>Vonette</a:t>
            </a:r>
            <a:r>
              <a:rPr lang="en-US" dirty="0">
                <a:solidFill>
                  <a:schemeClr val="dk1"/>
                </a:solidFill>
                <a:latin typeface="Calibri"/>
                <a:ea typeface="Calibri"/>
                <a:cs typeface="Calibri"/>
                <a:sym typeface="Calibri"/>
              </a:rPr>
              <a:t> Bright.  Since then God has blessed them to fruitfully expand to campuses in about 190 other countries.  </a:t>
            </a:r>
          </a:p>
          <a:p>
            <a:endParaRPr dirty="0">
              <a:solidFill>
                <a:schemeClr val="dk1"/>
              </a:solidFill>
              <a:latin typeface="Calibri"/>
              <a:ea typeface="Calibri"/>
              <a:cs typeface="Calibri"/>
              <a:sym typeface="Calibri"/>
            </a:endParaRPr>
          </a:p>
          <a:p>
            <a:pPr>
              <a:buSzPct val="25000"/>
            </a:pPr>
            <a:r>
              <a:rPr lang="en-US" b="1" dirty="0" err="1">
                <a:solidFill>
                  <a:schemeClr val="dk1"/>
                </a:solidFill>
                <a:latin typeface="Calibri"/>
                <a:ea typeface="Calibri"/>
                <a:cs typeface="Calibri"/>
                <a:sym typeface="Calibri"/>
              </a:rPr>
              <a:t>InterVarsity</a:t>
            </a:r>
            <a:r>
              <a:rPr lang="en-US" b="1" dirty="0">
                <a:solidFill>
                  <a:schemeClr val="dk1"/>
                </a:solidFill>
                <a:latin typeface="Calibri"/>
                <a:ea typeface="Calibri"/>
                <a:cs typeface="Calibri"/>
                <a:sym typeface="Calibri"/>
              </a:rPr>
              <a:t> Christian Fellowship:  </a:t>
            </a:r>
            <a:r>
              <a:rPr lang="en-US" dirty="0">
                <a:solidFill>
                  <a:schemeClr val="dk1"/>
                </a:solidFill>
                <a:latin typeface="Calibri"/>
                <a:ea typeface="Calibri"/>
                <a:cs typeface="Calibri"/>
                <a:sym typeface="Calibri"/>
              </a:rPr>
              <a:t>Started in the 1870s in Great Britain.  The first chapter began at the University of Michigan in 1938.  From Great Britain and U.S., </a:t>
            </a:r>
            <a:r>
              <a:rPr lang="en-US" dirty="0" err="1">
                <a:solidFill>
                  <a:schemeClr val="dk1"/>
                </a:solidFill>
                <a:latin typeface="Calibri"/>
                <a:ea typeface="Calibri"/>
                <a:cs typeface="Calibri"/>
                <a:sym typeface="Calibri"/>
              </a:rPr>
              <a:t>InterVarsity</a:t>
            </a:r>
            <a:r>
              <a:rPr lang="en-US" dirty="0">
                <a:solidFill>
                  <a:schemeClr val="dk1"/>
                </a:solidFill>
                <a:latin typeface="Calibri"/>
                <a:ea typeface="Calibri"/>
                <a:cs typeface="Calibri"/>
                <a:sym typeface="Calibri"/>
              </a:rPr>
              <a:t> has similarly spread throughout the country.</a:t>
            </a:r>
          </a:p>
          <a:p>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These campus focused ministries, along with various others, share the same calling to a college campus mission field as we do.  We all want to win non-believers,  raise disciples, train leaders, and share the love of God to even more and more countries.    We pray that the Holy Spirit would continue to stir our hearts more and more, to reach the sheep and lambs of college campuses around the world.</a:t>
            </a:r>
          </a:p>
        </p:txBody>
      </p:sp>
      <p:sp>
        <p:nvSpPr>
          <p:cNvPr id="229" name="Shape 229"/>
          <p:cNvSpPr txBox="1">
            <a:spLocks noGrp="1"/>
          </p:cNvSpPr>
          <p:nvPr>
            <p:ph type="sldNum" idx="12"/>
          </p:nvPr>
        </p:nvSpPr>
        <p:spPr>
          <a:xfrm>
            <a:off x="4008706" y="8092628"/>
            <a:ext cx="3066731" cy="426006"/>
          </a:xfrm>
          <a:prstGeom prst="rect">
            <a:avLst/>
          </a:prstGeom>
          <a:noFill/>
          <a:ln>
            <a:noFill/>
          </a:ln>
        </p:spPr>
        <p:txBody>
          <a:bodyPr lIns="93921" tIns="46948" rIns="93921" bIns="46948" anchor="b" anchorCtr="0">
            <a:noAutofit/>
          </a:bodyPr>
          <a:lstStyle/>
          <a:p>
            <a:pPr>
              <a:buSzPct val="25000"/>
            </a:pPr>
            <a:fld id="{00000000-1234-1234-1234-123412341234}" type="slidenum">
              <a:rPr lang="en-US"/>
              <a:pPr>
                <a:buSzPct val="25000"/>
              </a:pPr>
              <a:t>13</a:t>
            </a:fld>
            <a:endParaRPr lang="en-US"/>
          </a:p>
        </p:txBody>
      </p:sp>
    </p:spTree>
    <p:extLst>
      <p:ext uri="{BB962C8B-B14F-4D97-AF65-F5344CB8AC3E}">
        <p14:creationId xmlns:p14="http://schemas.microsoft.com/office/powerpoint/2010/main" val="1825651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707709" y="4047054"/>
            <a:ext cx="5661659" cy="3834051"/>
          </a:xfrm>
          <a:prstGeom prst="rect">
            <a:avLst/>
          </a:prstGeom>
        </p:spPr>
        <p:txBody>
          <a:bodyPr lIns="93921" tIns="93921" rIns="93921" bIns="93921" anchor="t" anchorCtr="0">
            <a:noAutofit/>
          </a:bodyPr>
          <a:lstStyle/>
          <a:p>
            <a:endParaRPr/>
          </a:p>
        </p:txBody>
      </p:sp>
      <p:sp>
        <p:nvSpPr>
          <p:cNvPr id="235" name="Shape 235"/>
          <p:cNvSpPr>
            <a:spLocks noGrp="1" noRot="1" noChangeAspect="1"/>
          </p:cNvSpPr>
          <p:nvPr>
            <p:ph type="sldImg" idx="2"/>
          </p:nvPr>
        </p:nvSpPr>
        <p:spPr>
          <a:xfrm>
            <a:off x="1408113" y="638175"/>
            <a:ext cx="4260850" cy="31956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6586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408113" y="638175"/>
            <a:ext cx="4260850" cy="3195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9" name="Shape 119"/>
          <p:cNvSpPr txBox="1">
            <a:spLocks noGrp="1"/>
          </p:cNvSpPr>
          <p:nvPr>
            <p:ph type="body" idx="1"/>
          </p:nvPr>
        </p:nvSpPr>
        <p:spPr>
          <a:xfrm>
            <a:off x="707709" y="4047054"/>
            <a:ext cx="5661659" cy="3834051"/>
          </a:xfrm>
          <a:prstGeom prst="rect">
            <a:avLst/>
          </a:prstGeom>
          <a:noFill/>
          <a:ln>
            <a:noFill/>
          </a:ln>
        </p:spPr>
        <p:txBody>
          <a:bodyPr lIns="93921" tIns="46948" rIns="93921" bIns="46948" anchor="t" anchorCtr="0">
            <a:noAutofit/>
          </a:bodyPr>
          <a:lstStyle/>
          <a:p>
            <a:pPr>
              <a:buSzPct val="25000"/>
            </a:pPr>
            <a:r>
              <a:rPr lang="en-US" dirty="0">
                <a:solidFill>
                  <a:schemeClr val="dk1"/>
                </a:solidFill>
                <a:latin typeface="Calibri"/>
                <a:ea typeface="Calibri"/>
                <a:cs typeface="Calibri"/>
                <a:sym typeface="Calibri"/>
              </a:rPr>
              <a:t>The key verse of this class is Matthew 28:19. Let us read it together.</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Let’s consider how this was Jesus’ very </a:t>
            </a:r>
            <a:r>
              <a:rPr lang="en-US" i="1" dirty="0">
                <a:solidFill>
                  <a:schemeClr val="dk1"/>
                </a:solidFill>
                <a:latin typeface="Calibri"/>
                <a:ea typeface="Calibri"/>
                <a:cs typeface="Calibri"/>
                <a:sym typeface="Calibri"/>
              </a:rPr>
              <a:t>last</a:t>
            </a:r>
            <a:r>
              <a:rPr lang="en-US" dirty="0">
                <a:solidFill>
                  <a:schemeClr val="dk1"/>
                </a:solidFill>
                <a:latin typeface="Calibri"/>
                <a:ea typeface="Calibri"/>
                <a:cs typeface="Calibri"/>
                <a:sym typeface="Calibri"/>
              </a:rPr>
              <a:t> command to his disciples before his ascension.  </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Think about the moments that you give a loved one your absolute most attention!  When are they?  (get a few answer’s from the audience)</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Our Lord Jesus decided to leave this command with his disciples at a time where they would be the </a:t>
            </a:r>
            <a:r>
              <a:rPr lang="en-US" b="1" i="1" dirty="0">
                <a:solidFill>
                  <a:schemeClr val="dk1"/>
                </a:solidFill>
                <a:latin typeface="Calibri"/>
                <a:ea typeface="Calibri"/>
                <a:cs typeface="Calibri"/>
                <a:sym typeface="Calibri"/>
              </a:rPr>
              <a:t>most attentive</a:t>
            </a:r>
            <a:r>
              <a:rPr lang="en-US" dirty="0">
                <a:solidFill>
                  <a:schemeClr val="dk1"/>
                </a:solidFill>
                <a:latin typeface="Calibri"/>
                <a:ea typeface="Calibri"/>
                <a:cs typeface="Calibri"/>
                <a:sym typeface="Calibri"/>
              </a:rPr>
              <a:t> to him, his ascension.  </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So let us take the time now to observe this subject with that same awe and thoughtfulness that Jesus wanted from the 11 disciples on that day.</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At this precious time Jesus decided to share his heart for the nations with his followers once again.  So as we go through this class we want to think deeply how we to can share in His heart.</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To start off we are going to look at where God’s world mission vision began.  Can anyone guess where?</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endParaRPr lang="en-US" dirty="0">
              <a:solidFill>
                <a:schemeClr val="dk1"/>
              </a:solidFill>
              <a:latin typeface="Calibri"/>
              <a:ea typeface="Calibri"/>
              <a:cs typeface="Calibri"/>
              <a:sym typeface="Calibri"/>
            </a:endParaRPr>
          </a:p>
        </p:txBody>
      </p:sp>
      <p:sp>
        <p:nvSpPr>
          <p:cNvPr id="120" name="Shape 120"/>
          <p:cNvSpPr txBox="1">
            <a:spLocks noGrp="1"/>
          </p:cNvSpPr>
          <p:nvPr>
            <p:ph type="sldNum" idx="12"/>
          </p:nvPr>
        </p:nvSpPr>
        <p:spPr>
          <a:xfrm>
            <a:off x="4008706" y="8092628"/>
            <a:ext cx="3066731" cy="426006"/>
          </a:xfrm>
          <a:prstGeom prst="rect">
            <a:avLst/>
          </a:prstGeom>
          <a:noFill/>
          <a:ln>
            <a:noFill/>
          </a:ln>
        </p:spPr>
        <p:txBody>
          <a:bodyPr lIns="93921" tIns="46948" rIns="93921" bIns="46948" anchor="b" anchorCtr="0">
            <a:noAutofit/>
          </a:bodyPr>
          <a:lstStyle/>
          <a:p>
            <a:pPr>
              <a:buSzPct val="25000"/>
            </a:pPr>
            <a:fld id="{00000000-1234-1234-1234-123412341234}" type="slidenum">
              <a:rPr lang="en-US"/>
              <a:pPr>
                <a:buSzPct val="25000"/>
              </a:pPr>
              <a:t>2</a:t>
            </a:fld>
            <a:endParaRPr lang="en-US"/>
          </a:p>
        </p:txBody>
      </p:sp>
    </p:spTree>
    <p:extLst>
      <p:ext uri="{BB962C8B-B14F-4D97-AF65-F5344CB8AC3E}">
        <p14:creationId xmlns:p14="http://schemas.microsoft.com/office/powerpoint/2010/main" val="2027533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408113" y="638175"/>
            <a:ext cx="4260850" cy="3195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7709" y="4047054"/>
            <a:ext cx="5661659" cy="3834051"/>
          </a:xfrm>
          <a:prstGeom prst="rect">
            <a:avLst/>
          </a:prstGeom>
          <a:noFill/>
          <a:ln>
            <a:noFill/>
          </a:ln>
        </p:spPr>
        <p:txBody>
          <a:bodyPr lIns="93921" tIns="46948" rIns="93921" bIns="46948" anchor="t" anchorCtr="0">
            <a:noAutofit/>
          </a:bodyPr>
          <a:lstStyle/>
          <a:p>
            <a:pPr>
              <a:buSzPct val="25000"/>
            </a:pPr>
            <a:r>
              <a:rPr lang="en-US" dirty="0">
                <a:solidFill>
                  <a:schemeClr val="dk1"/>
                </a:solidFill>
                <a:latin typeface="Calibri"/>
                <a:ea typeface="Calibri"/>
                <a:cs typeface="Calibri"/>
                <a:sym typeface="Calibri"/>
              </a:rPr>
              <a:t>Genesis is a wonderful book where we can find the beginnings of many things and effects, including world mission.  Along with planting the garden, God also planted the seed of world mission into man’s heart.  </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Let’s read God’s first words to man together…  </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In contrast to Jesus leaving the great commission as his farewell words to man, and our Heavenly Father speaks these as his very first words to man.  </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Imagine the attentiveness that Adam showed to these first set of words from his Creator.  Evidently this was God’s plan from the beginning.</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According to Genesis 1:28 we see that the origin of world mission came with the origin of man.  It was both God’s and man’s </a:t>
            </a:r>
            <a:r>
              <a:rPr lang="en-US" i="1" dirty="0">
                <a:solidFill>
                  <a:schemeClr val="dk1"/>
                </a:solidFill>
                <a:latin typeface="Calibri"/>
                <a:ea typeface="Calibri"/>
                <a:cs typeface="Calibri"/>
                <a:sym typeface="Calibri"/>
              </a:rPr>
              <a:t>greatest</a:t>
            </a:r>
            <a:r>
              <a:rPr lang="en-US" dirty="0">
                <a:solidFill>
                  <a:schemeClr val="dk1"/>
                </a:solidFill>
                <a:latin typeface="Calibri"/>
                <a:ea typeface="Calibri"/>
                <a:cs typeface="Calibri"/>
                <a:sym typeface="Calibri"/>
              </a:rPr>
              <a:t> practical priority.  </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Everyday he would go out filling and subduing.  And when he grew tired he rested. But after he rested he went to new undiscovered parts of the world to fill and subdue again.  In God’s eyes Adam shared in His heart to raise a beautiful world where God and man would dwell together forever. (Rev 21:3)</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endParaRPr lang="en-US" dirty="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4008706" y="8092628"/>
            <a:ext cx="3066731" cy="426006"/>
          </a:xfrm>
          <a:prstGeom prst="rect">
            <a:avLst/>
          </a:prstGeom>
          <a:noFill/>
          <a:ln>
            <a:noFill/>
          </a:ln>
        </p:spPr>
        <p:txBody>
          <a:bodyPr lIns="93921" tIns="46948" rIns="93921" bIns="46948" anchor="b" anchorCtr="0">
            <a:noAutofit/>
          </a:bodyPr>
          <a:lstStyle/>
          <a:p>
            <a:pPr>
              <a:buSzPct val="25000"/>
            </a:pPr>
            <a:fld id="{00000000-1234-1234-1234-123412341234}" type="slidenum">
              <a:rPr lang="en-US"/>
              <a:pPr>
                <a:buSzPct val="25000"/>
              </a:pPr>
              <a:t>3</a:t>
            </a:fld>
            <a:endParaRPr lang="en-US"/>
          </a:p>
        </p:txBody>
      </p:sp>
    </p:spTree>
    <p:extLst>
      <p:ext uri="{BB962C8B-B14F-4D97-AF65-F5344CB8AC3E}">
        <p14:creationId xmlns:p14="http://schemas.microsoft.com/office/powerpoint/2010/main" val="396002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408113" y="638175"/>
            <a:ext cx="4260850" cy="3195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4" name="Shape 134"/>
          <p:cNvSpPr txBox="1">
            <a:spLocks noGrp="1"/>
          </p:cNvSpPr>
          <p:nvPr>
            <p:ph type="body" idx="1"/>
          </p:nvPr>
        </p:nvSpPr>
        <p:spPr>
          <a:xfrm>
            <a:off x="707709" y="4047054"/>
            <a:ext cx="5661659" cy="3834051"/>
          </a:xfrm>
          <a:prstGeom prst="rect">
            <a:avLst/>
          </a:prstGeom>
          <a:noFill/>
          <a:ln>
            <a:noFill/>
          </a:ln>
        </p:spPr>
        <p:txBody>
          <a:bodyPr lIns="93921" tIns="46948" rIns="93921" bIns="46948" anchor="t" anchorCtr="0">
            <a:noAutofit/>
          </a:bodyPr>
          <a:lstStyle/>
          <a:p>
            <a:pPr>
              <a:buClr>
                <a:schemeClr val="dk1"/>
              </a:buClr>
              <a:buSzPct val="25000"/>
            </a:pPr>
            <a:r>
              <a:rPr lang="en-US" dirty="0">
                <a:solidFill>
                  <a:srgbClr val="FF0000"/>
                </a:solidFill>
                <a:latin typeface="Calibri"/>
                <a:ea typeface="Calibri"/>
                <a:cs typeface="Calibri"/>
                <a:sym typeface="Calibri"/>
              </a:rPr>
              <a:t>But man sinned and God began a new plan of redemption.</a:t>
            </a:r>
          </a:p>
          <a:p>
            <a:pPr>
              <a:buClr>
                <a:schemeClr val="dk1"/>
              </a:buClr>
            </a:pPr>
            <a:endParaRPr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Now let’s read Genesis 12:2-3</a:t>
            </a:r>
          </a:p>
          <a:p>
            <a:pPr>
              <a:buSzPct val="25000"/>
            </a:pPr>
            <a:r>
              <a:rPr lang="en-US" dirty="0">
                <a:solidFill>
                  <a:schemeClr val="dk1"/>
                </a:solidFill>
                <a:latin typeface="Calibri"/>
                <a:ea typeface="Calibri"/>
                <a:cs typeface="Calibri"/>
                <a:sym typeface="Calibri"/>
              </a:rPr>
              <a:t>When God visited Abraham the very </a:t>
            </a:r>
            <a:r>
              <a:rPr lang="en-US" i="1" dirty="0">
                <a:solidFill>
                  <a:schemeClr val="dk1"/>
                </a:solidFill>
                <a:latin typeface="Calibri"/>
                <a:ea typeface="Calibri"/>
                <a:cs typeface="Calibri"/>
                <a:sym typeface="Calibri"/>
              </a:rPr>
              <a:t>first</a:t>
            </a:r>
            <a:r>
              <a:rPr lang="en-US" dirty="0">
                <a:solidFill>
                  <a:schemeClr val="dk1"/>
                </a:solidFill>
                <a:latin typeface="Calibri"/>
                <a:ea typeface="Calibri"/>
                <a:cs typeface="Calibri"/>
                <a:sym typeface="Calibri"/>
              </a:rPr>
              <a:t> thing he promised him was to make him into a great nation and to bless the world through him.  This was the promise of the Messiah, our Lord Jesus.</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Just like in the garden, we see God wanting to work with man to make a people that God could dwell with.  </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What do you think we can conclude here?  (wait for an answer or two)</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---If this was God’s heart for the world </a:t>
            </a:r>
            <a:r>
              <a:rPr lang="en-US" dirty="0">
                <a:solidFill>
                  <a:srgbClr val="FF0000"/>
                </a:solidFill>
                <a:latin typeface="Calibri"/>
                <a:ea typeface="Calibri"/>
                <a:cs typeface="Calibri"/>
                <a:sym typeface="Calibri"/>
              </a:rPr>
              <a:t>from the</a:t>
            </a:r>
            <a:r>
              <a:rPr lang="en-US" dirty="0">
                <a:solidFill>
                  <a:schemeClr val="dk1"/>
                </a:solidFill>
                <a:latin typeface="Calibri"/>
                <a:ea typeface="Calibri"/>
                <a:cs typeface="Calibri"/>
                <a:sym typeface="Calibri"/>
              </a:rPr>
              <a:t> beginning, what can we say about God’s heart today?</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endParaRPr lang="en-US" dirty="0">
              <a:solidFill>
                <a:schemeClr val="dk1"/>
              </a:solidFill>
              <a:latin typeface="Calibri"/>
              <a:ea typeface="Calibri"/>
              <a:cs typeface="Calibri"/>
              <a:sym typeface="Calibri"/>
            </a:endParaRPr>
          </a:p>
        </p:txBody>
      </p:sp>
      <p:sp>
        <p:nvSpPr>
          <p:cNvPr id="135" name="Shape 135"/>
          <p:cNvSpPr txBox="1">
            <a:spLocks noGrp="1"/>
          </p:cNvSpPr>
          <p:nvPr>
            <p:ph type="sldNum" idx="12"/>
          </p:nvPr>
        </p:nvSpPr>
        <p:spPr>
          <a:xfrm>
            <a:off x="4008706" y="8092628"/>
            <a:ext cx="3066731" cy="426006"/>
          </a:xfrm>
          <a:prstGeom prst="rect">
            <a:avLst/>
          </a:prstGeom>
          <a:noFill/>
          <a:ln>
            <a:noFill/>
          </a:ln>
        </p:spPr>
        <p:txBody>
          <a:bodyPr lIns="93921" tIns="46948" rIns="93921" bIns="46948" anchor="b" anchorCtr="0">
            <a:noAutofit/>
          </a:bodyPr>
          <a:lstStyle/>
          <a:p>
            <a:pPr>
              <a:buSzPct val="25000"/>
            </a:pPr>
            <a:fld id="{00000000-1234-1234-1234-123412341234}" type="slidenum">
              <a:rPr lang="en-US"/>
              <a:pPr>
                <a:buSzPct val="25000"/>
              </a:pPr>
              <a:t>4</a:t>
            </a:fld>
            <a:endParaRPr lang="en-US"/>
          </a:p>
        </p:txBody>
      </p:sp>
    </p:spTree>
    <p:extLst>
      <p:ext uri="{BB962C8B-B14F-4D97-AF65-F5344CB8AC3E}">
        <p14:creationId xmlns:p14="http://schemas.microsoft.com/office/powerpoint/2010/main" val="3375283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408113" y="638175"/>
            <a:ext cx="4260850" cy="3195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2" name="Shape 142"/>
          <p:cNvSpPr txBox="1">
            <a:spLocks noGrp="1"/>
          </p:cNvSpPr>
          <p:nvPr>
            <p:ph type="body" idx="1"/>
          </p:nvPr>
        </p:nvSpPr>
        <p:spPr>
          <a:xfrm>
            <a:off x="707709" y="4047054"/>
            <a:ext cx="5661659" cy="3834051"/>
          </a:xfrm>
          <a:prstGeom prst="rect">
            <a:avLst/>
          </a:prstGeom>
          <a:noFill/>
          <a:ln>
            <a:noFill/>
          </a:ln>
        </p:spPr>
        <p:txBody>
          <a:bodyPr lIns="93921" tIns="46948" rIns="93921" bIns="46948" anchor="t" anchorCtr="0">
            <a:noAutofit/>
          </a:bodyPr>
          <a:lstStyle/>
          <a:p>
            <a:pPr>
              <a:buSzPct val="25000"/>
            </a:pPr>
            <a:r>
              <a:rPr lang="en-US" dirty="0">
                <a:solidFill>
                  <a:schemeClr val="dk1"/>
                </a:solidFill>
                <a:latin typeface="Calibri"/>
                <a:ea typeface="Calibri"/>
                <a:cs typeface="Calibri"/>
                <a:sym typeface="Calibri"/>
              </a:rPr>
              <a:t>Has God lost his heart to raise up a people for himself in this sinful world?  </a:t>
            </a:r>
          </a:p>
          <a:p>
            <a:endParaRPr dirty="0">
              <a:solidFill>
                <a:schemeClr val="dk1"/>
              </a:solidFill>
              <a:latin typeface="Calibri"/>
              <a:ea typeface="Calibri"/>
              <a:cs typeface="Calibri"/>
              <a:sym typeface="Calibri"/>
            </a:endParaRPr>
          </a:p>
          <a:p>
            <a:pPr>
              <a:buSzPct val="25000"/>
            </a:pPr>
            <a:r>
              <a:rPr lang="en-US" dirty="0">
                <a:solidFill>
                  <a:srgbClr val="FF0000"/>
                </a:solidFill>
                <a:latin typeface="Calibri"/>
                <a:ea typeface="Calibri"/>
                <a:cs typeface="Calibri"/>
                <a:sym typeface="Calibri"/>
              </a:rPr>
              <a:t>NO</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Even though we sinned and separated ourselves from God, he did not lose his world mission vision for us.  God still wanted to make his dwelling with us and save us from our sins by sending Jesus.  Let’s read John 3:16, 17.</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He sent His Son because he deeply loves the world.  Because of His Son, God can now reach into every dark heart </a:t>
            </a:r>
            <a:r>
              <a:rPr lang="en-US" dirty="0">
                <a:solidFill>
                  <a:srgbClr val="FF0000"/>
                </a:solidFill>
                <a:latin typeface="Calibri"/>
                <a:ea typeface="Calibri"/>
                <a:cs typeface="Calibri"/>
                <a:sym typeface="Calibri"/>
              </a:rPr>
              <a:t>in</a:t>
            </a:r>
            <a:r>
              <a:rPr lang="en-US" dirty="0">
                <a:solidFill>
                  <a:schemeClr val="dk1"/>
                </a:solidFill>
                <a:latin typeface="Calibri"/>
                <a:ea typeface="Calibri"/>
                <a:cs typeface="Calibri"/>
                <a:sym typeface="Calibri"/>
              </a:rPr>
              <a:t> this world without an ounce of judgment on their soul.  </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This is the great news!</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endParaRPr lang="en-US" dirty="0">
              <a:solidFill>
                <a:schemeClr val="dk1"/>
              </a:solidFill>
              <a:latin typeface="Calibri"/>
              <a:ea typeface="Calibri"/>
              <a:cs typeface="Calibri"/>
              <a:sym typeface="Calibri"/>
            </a:endParaRPr>
          </a:p>
          <a:p>
            <a:pPr>
              <a:buClr>
                <a:schemeClr val="dk1"/>
              </a:buClr>
            </a:pPr>
            <a:endParaRPr dirty="0">
              <a:solidFill>
                <a:schemeClr val="dk1"/>
              </a:solidFill>
              <a:latin typeface="Calibri"/>
              <a:ea typeface="Calibri"/>
              <a:cs typeface="Calibri"/>
              <a:sym typeface="Calibri"/>
            </a:endParaRPr>
          </a:p>
          <a:p>
            <a:endParaRPr dirty="0">
              <a:solidFill>
                <a:schemeClr val="dk1"/>
              </a:solidFill>
              <a:latin typeface="Calibri"/>
              <a:ea typeface="Calibri"/>
              <a:cs typeface="Calibri"/>
              <a:sym typeface="Calibri"/>
            </a:endParaRPr>
          </a:p>
        </p:txBody>
      </p:sp>
      <p:sp>
        <p:nvSpPr>
          <p:cNvPr id="143" name="Shape 143"/>
          <p:cNvSpPr txBox="1">
            <a:spLocks noGrp="1"/>
          </p:cNvSpPr>
          <p:nvPr>
            <p:ph type="sldNum" idx="12"/>
          </p:nvPr>
        </p:nvSpPr>
        <p:spPr>
          <a:xfrm>
            <a:off x="4008706" y="8092628"/>
            <a:ext cx="3066731" cy="426006"/>
          </a:xfrm>
          <a:prstGeom prst="rect">
            <a:avLst/>
          </a:prstGeom>
          <a:noFill/>
          <a:ln>
            <a:noFill/>
          </a:ln>
        </p:spPr>
        <p:txBody>
          <a:bodyPr lIns="93921" tIns="46948" rIns="93921" bIns="46948" anchor="b" anchorCtr="0">
            <a:noAutofit/>
          </a:bodyPr>
          <a:lstStyle/>
          <a:p>
            <a:pPr>
              <a:buSzPct val="25000"/>
            </a:pPr>
            <a:fld id="{00000000-1234-1234-1234-123412341234}" type="slidenum">
              <a:rPr lang="en-US"/>
              <a:pPr>
                <a:buSzPct val="25000"/>
              </a:pPr>
              <a:t>5</a:t>
            </a:fld>
            <a:endParaRPr lang="en-US"/>
          </a:p>
        </p:txBody>
      </p:sp>
    </p:spTree>
    <p:extLst>
      <p:ext uri="{BB962C8B-B14F-4D97-AF65-F5344CB8AC3E}">
        <p14:creationId xmlns:p14="http://schemas.microsoft.com/office/powerpoint/2010/main" val="2329117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408113" y="638175"/>
            <a:ext cx="4260850" cy="3195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0" name="Shape 150"/>
          <p:cNvSpPr txBox="1">
            <a:spLocks noGrp="1"/>
          </p:cNvSpPr>
          <p:nvPr>
            <p:ph type="body" idx="1"/>
          </p:nvPr>
        </p:nvSpPr>
        <p:spPr>
          <a:xfrm>
            <a:off x="707709" y="4047054"/>
            <a:ext cx="5661659" cy="3834051"/>
          </a:xfrm>
          <a:prstGeom prst="rect">
            <a:avLst/>
          </a:prstGeom>
          <a:noFill/>
          <a:ln>
            <a:noFill/>
          </a:ln>
        </p:spPr>
        <p:txBody>
          <a:bodyPr lIns="93921" tIns="46948" rIns="93921" bIns="46948" anchor="t" anchorCtr="0">
            <a:noAutofit/>
          </a:bodyPr>
          <a:lstStyle/>
          <a:p>
            <a:pPr>
              <a:buClr>
                <a:schemeClr val="dk1"/>
              </a:buClr>
            </a:pPr>
            <a:endParaRPr dirty="0">
              <a:solidFill>
                <a:schemeClr val="dk1"/>
              </a:solidFill>
              <a:latin typeface="Calibri"/>
              <a:ea typeface="Calibri"/>
              <a:cs typeface="Calibri"/>
              <a:sym typeface="Calibri"/>
            </a:endParaRPr>
          </a:p>
          <a:p>
            <a:pPr>
              <a:buClr>
                <a:schemeClr val="dk1"/>
              </a:buClr>
              <a:buSzPct val="25000"/>
            </a:pPr>
            <a:r>
              <a:rPr lang="en-US" dirty="0">
                <a:solidFill>
                  <a:srgbClr val="FF0000"/>
                </a:solidFill>
                <a:latin typeface="Calibri"/>
                <a:ea typeface="Calibri"/>
                <a:cs typeface="Calibri"/>
                <a:sym typeface="Calibri"/>
              </a:rPr>
              <a:t>(Most churches use the term World mission) </a:t>
            </a:r>
            <a:r>
              <a:rPr lang="en-US" dirty="0">
                <a:solidFill>
                  <a:schemeClr val="dk1"/>
                </a:solidFill>
                <a:latin typeface="Calibri"/>
                <a:ea typeface="Calibri"/>
                <a:cs typeface="Calibri"/>
                <a:sym typeface="Calibri"/>
              </a:rPr>
              <a:t>So what do we mean when we use the phrase “World Mission?” Let’s clearly define what this means.</a:t>
            </a:r>
          </a:p>
          <a:p>
            <a:pPr>
              <a:buClr>
                <a:schemeClr val="dk1"/>
              </a:buClr>
            </a:pPr>
            <a:endParaRPr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A mission, in a general sense, is when someone sets out to achieve a strongly felt aim or ambition of their choice.  </a:t>
            </a:r>
          </a:p>
          <a:p>
            <a:pPr>
              <a:buClr>
                <a:schemeClr val="dk1"/>
              </a:buClr>
            </a:pPr>
            <a:endParaRPr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This requires a “vision.”  What is in our vision will determine the mission we set out to accomplish.  </a:t>
            </a:r>
          </a:p>
          <a:p>
            <a:pPr>
              <a:buClr>
                <a:schemeClr val="dk1"/>
              </a:buClr>
            </a:pPr>
            <a:endParaRPr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Our Heavenly Father has a mission of His own and invites his children to share in it.  </a:t>
            </a:r>
          </a:p>
          <a:p>
            <a:pPr>
              <a:buClr>
                <a:schemeClr val="dk1"/>
              </a:buClr>
            </a:pPr>
            <a:endParaRPr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Let’s read</a:t>
            </a:r>
            <a:r>
              <a:rPr lang="en-US" dirty="0">
                <a:solidFill>
                  <a:srgbClr val="FF0000"/>
                </a:solidFill>
                <a:latin typeface="Calibri"/>
                <a:ea typeface="Calibri"/>
                <a:cs typeface="Calibri"/>
                <a:sym typeface="Calibri"/>
              </a:rPr>
              <a:t> Matthew 28:19-20 </a:t>
            </a:r>
            <a:r>
              <a:rPr lang="en-US" dirty="0">
                <a:solidFill>
                  <a:schemeClr val="dk1"/>
                </a:solidFill>
                <a:latin typeface="Calibri"/>
                <a:ea typeface="Calibri"/>
                <a:cs typeface="Calibri"/>
                <a:sym typeface="Calibri"/>
              </a:rPr>
              <a:t>together.   The command following the word “Go” is the mission.  The words “make disciples of all nations” is the vision.</a:t>
            </a:r>
          </a:p>
          <a:p>
            <a:pPr>
              <a:buClr>
                <a:schemeClr val="dk1"/>
              </a:buClr>
            </a:pPr>
            <a:endParaRPr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World mission on a fundamental level is going into all of the world and sharing the gospel message through word and deed. </a:t>
            </a:r>
          </a:p>
        </p:txBody>
      </p:sp>
      <p:sp>
        <p:nvSpPr>
          <p:cNvPr id="151" name="Shape 151"/>
          <p:cNvSpPr txBox="1">
            <a:spLocks noGrp="1"/>
          </p:cNvSpPr>
          <p:nvPr>
            <p:ph type="sldNum" idx="12"/>
          </p:nvPr>
        </p:nvSpPr>
        <p:spPr>
          <a:xfrm>
            <a:off x="4008706" y="8092628"/>
            <a:ext cx="3066731" cy="426006"/>
          </a:xfrm>
          <a:prstGeom prst="rect">
            <a:avLst/>
          </a:prstGeom>
          <a:noFill/>
          <a:ln>
            <a:noFill/>
          </a:ln>
        </p:spPr>
        <p:txBody>
          <a:bodyPr lIns="93921" tIns="46948" rIns="93921" bIns="46948" anchor="b" anchorCtr="0">
            <a:noAutofit/>
          </a:bodyPr>
          <a:lstStyle/>
          <a:p>
            <a:pPr>
              <a:buSzPct val="25000"/>
            </a:pPr>
            <a:fld id="{00000000-1234-1234-1234-123412341234}" type="slidenum">
              <a:rPr lang="en-US"/>
              <a:pPr>
                <a:buSzPct val="25000"/>
              </a:pPr>
              <a:t>6</a:t>
            </a:fld>
            <a:endParaRPr lang="en-US"/>
          </a:p>
        </p:txBody>
      </p:sp>
    </p:spTree>
    <p:extLst>
      <p:ext uri="{BB962C8B-B14F-4D97-AF65-F5344CB8AC3E}">
        <p14:creationId xmlns:p14="http://schemas.microsoft.com/office/powerpoint/2010/main" val="1313031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408113" y="638175"/>
            <a:ext cx="4260850" cy="3195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7" name="Shape 157"/>
          <p:cNvSpPr txBox="1">
            <a:spLocks noGrp="1"/>
          </p:cNvSpPr>
          <p:nvPr>
            <p:ph type="body" idx="1"/>
          </p:nvPr>
        </p:nvSpPr>
        <p:spPr>
          <a:xfrm>
            <a:off x="707709" y="4047054"/>
            <a:ext cx="5661659" cy="3834051"/>
          </a:xfrm>
          <a:prstGeom prst="rect">
            <a:avLst/>
          </a:prstGeom>
          <a:noFill/>
          <a:ln>
            <a:noFill/>
          </a:ln>
        </p:spPr>
        <p:txBody>
          <a:bodyPr lIns="93921" tIns="46948" rIns="93921" bIns="46948" anchor="t" anchorCtr="0">
            <a:noAutofit/>
          </a:bodyPr>
          <a:lstStyle/>
          <a:p>
            <a:pPr>
              <a:buSzPct val="25000"/>
            </a:pPr>
            <a:r>
              <a:rPr lang="en-US" dirty="0">
                <a:solidFill>
                  <a:schemeClr val="dk1"/>
                </a:solidFill>
                <a:latin typeface="Calibri"/>
                <a:ea typeface="Calibri"/>
                <a:cs typeface="Calibri"/>
                <a:sym typeface="Calibri"/>
              </a:rPr>
              <a:t>But why is world mission so important to our Heavenly Father?  </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1) This answer is actually quite simple… It is because of God’s deep love for us.  </a:t>
            </a:r>
          </a:p>
          <a:p>
            <a:pPr>
              <a:buSzPct val="25000"/>
            </a:pPr>
            <a:r>
              <a:rPr lang="en-US" dirty="0">
                <a:solidFill>
                  <a:schemeClr val="dk1"/>
                </a:solidFill>
                <a:latin typeface="Calibri"/>
                <a:ea typeface="Calibri"/>
                <a:cs typeface="Calibri"/>
                <a:sym typeface="Calibri"/>
              </a:rPr>
              <a:t>The God who took the time to fashion us in his own image did so because of his great love for us. </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Therefore, one reason we reach out to the lost is because of God’s love for them.</a:t>
            </a:r>
          </a:p>
          <a:p>
            <a:pPr>
              <a:buSzPct val="25000"/>
            </a:pPr>
            <a:r>
              <a:rPr lang="en-US" dirty="0">
                <a:solidFill>
                  <a:schemeClr val="dk1"/>
                </a:solidFill>
                <a:latin typeface="Calibri"/>
                <a:ea typeface="Calibri"/>
                <a:cs typeface="Calibri"/>
                <a:sym typeface="Calibri"/>
              </a:rPr>
              <a:t>In his love for us he wants all peoples of all nations to be saved. </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Let’s read 1 Timothy 2:3-4. (</a:t>
            </a:r>
            <a:r>
              <a:rPr lang="en-US" i="1" dirty="0">
                <a:solidFill>
                  <a:schemeClr val="dk1"/>
                </a:solidFill>
                <a:latin typeface="Calibri"/>
                <a:ea typeface="Calibri"/>
                <a:cs typeface="Calibri"/>
                <a:sym typeface="Calibri"/>
              </a:rPr>
              <a:t>Might also read </a:t>
            </a:r>
            <a:r>
              <a:rPr lang="en-US" i="1" dirty="0" err="1">
                <a:solidFill>
                  <a:schemeClr val="dk1"/>
                </a:solidFill>
                <a:latin typeface="Calibri"/>
                <a:ea typeface="Calibri"/>
                <a:cs typeface="Calibri"/>
                <a:sym typeface="Calibri"/>
              </a:rPr>
              <a:t>Eze</a:t>
            </a:r>
            <a:r>
              <a:rPr lang="en-US" i="1" dirty="0">
                <a:solidFill>
                  <a:schemeClr val="dk1"/>
                </a:solidFill>
                <a:latin typeface="Calibri"/>
                <a:ea typeface="Calibri"/>
                <a:cs typeface="Calibri"/>
                <a:sym typeface="Calibri"/>
              </a:rPr>
              <a:t> 18:32 – “For I take no pleasure in the death of anyone, declares the Sovereign </a:t>
            </a:r>
            <a:r>
              <a:rPr lang="en-US" i="1" cap="small" dirty="0">
                <a:solidFill>
                  <a:schemeClr val="dk1"/>
                </a:solidFill>
                <a:latin typeface="Calibri"/>
                <a:ea typeface="Calibri"/>
                <a:cs typeface="Calibri"/>
                <a:sym typeface="Calibri"/>
              </a:rPr>
              <a:t>Lord</a:t>
            </a:r>
            <a:r>
              <a:rPr lang="en-US" i="1" dirty="0">
                <a:solidFill>
                  <a:schemeClr val="dk1"/>
                </a:solidFill>
                <a:latin typeface="Calibri"/>
                <a:ea typeface="Calibri"/>
                <a:cs typeface="Calibri"/>
                <a:sym typeface="Calibri"/>
              </a:rPr>
              <a:t>. Repent and live!”)</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God sees the </a:t>
            </a:r>
            <a:r>
              <a:rPr lang="en-US" b="1" dirty="0">
                <a:solidFill>
                  <a:schemeClr val="dk1"/>
                </a:solidFill>
                <a:latin typeface="Calibri"/>
                <a:ea typeface="Calibri"/>
                <a:cs typeface="Calibri"/>
                <a:sym typeface="Calibri"/>
              </a:rPr>
              <a:t>challenging</a:t>
            </a:r>
            <a:r>
              <a:rPr lang="en-US" dirty="0">
                <a:solidFill>
                  <a:schemeClr val="dk1"/>
                </a:solidFill>
                <a:latin typeface="Calibri"/>
                <a:ea typeface="Calibri"/>
                <a:cs typeface="Calibri"/>
                <a:sym typeface="Calibri"/>
              </a:rPr>
              <a:t> people of today as harassed and abused and defenseless.  He sees them like tender lambs who have no shepherd to take care of them.</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endParaRPr lang="en-US"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endParaRPr lang="en-US"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endParaRPr lang="en-US" dirty="0">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4008706" y="8092628"/>
            <a:ext cx="3066731" cy="426006"/>
          </a:xfrm>
          <a:prstGeom prst="rect">
            <a:avLst/>
          </a:prstGeom>
          <a:noFill/>
          <a:ln>
            <a:noFill/>
          </a:ln>
        </p:spPr>
        <p:txBody>
          <a:bodyPr lIns="93921" tIns="46948" rIns="93921" bIns="46948" anchor="b" anchorCtr="0">
            <a:noAutofit/>
          </a:bodyPr>
          <a:lstStyle/>
          <a:p>
            <a:pPr>
              <a:buSzPct val="25000"/>
            </a:pPr>
            <a:fld id="{00000000-1234-1234-1234-123412341234}" type="slidenum">
              <a:rPr lang="en-US"/>
              <a:pPr>
                <a:buSzPct val="25000"/>
              </a:pPr>
              <a:t>7</a:t>
            </a:fld>
            <a:endParaRPr lang="en-US"/>
          </a:p>
        </p:txBody>
      </p:sp>
    </p:spTree>
    <p:extLst>
      <p:ext uri="{BB962C8B-B14F-4D97-AF65-F5344CB8AC3E}">
        <p14:creationId xmlns:p14="http://schemas.microsoft.com/office/powerpoint/2010/main" val="205197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408113" y="638175"/>
            <a:ext cx="4260850" cy="3195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4" name="Shape 164"/>
          <p:cNvSpPr txBox="1">
            <a:spLocks noGrp="1"/>
          </p:cNvSpPr>
          <p:nvPr>
            <p:ph type="body" idx="1"/>
          </p:nvPr>
        </p:nvSpPr>
        <p:spPr>
          <a:xfrm>
            <a:off x="707709" y="4047054"/>
            <a:ext cx="5661659" cy="3834051"/>
          </a:xfrm>
          <a:prstGeom prst="rect">
            <a:avLst/>
          </a:prstGeom>
          <a:noFill/>
          <a:ln>
            <a:noFill/>
          </a:ln>
        </p:spPr>
        <p:txBody>
          <a:bodyPr lIns="93921" tIns="46948" rIns="93921" bIns="46948" anchor="t" anchorCtr="0">
            <a:noAutofit/>
          </a:bodyPr>
          <a:lstStyle/>
          <a:p>
            <a:pPr>
              <a:buSzPct val="25000"/>
            </a:pPr>
            <a:r>
              <a:rPr lang="en-US" dirty="0">
                <a:solidFill>
                  <a:schemeClr val="dk1"/>
                </a:solidFill>
                <a:latin typeface="Calibri"/>
                <a:ea typeface="Calibri"/>
                <a:cs typeface="Calibri"/>
                <a:sym typeface="Calibri"/>
              </a:rPr>
              <a:t>While there are many nice reasons for us to share in world mission, there is ultimately one that we believe is foundational.  </a:t>
            </a:r>
          </a:p>
          <a:p>
            <a:endParaRPr dirty="0">
              <a:solidFill>
                <a:schemeClr val="dk1"/>
              </a:solidFill>
              <a:latin typeface="Calibri"/>
              <a:ea typeface="Calibri"/>
              <a:cs typeface="Calibri"/>
              <a:sym typeface="Calibri"/>
            </a:endParaRPr>
          </a:p>
          <a:p>
            <a:pPr marL="469682" indent="-313121">
              <a:buClr>
                <a:srgbClr val="FF0000"/>
              </a:buClr>
              <a:buSzPct val="100000"/>
              <a:buFont typeface="Calibri"/>
              <a:buAutoNum type="arabicParenBoth"/>
            </a:pPr>
            <a:r>
              <a:rPr lang="en-US" dirty="0">
                <a:solidFill>
                  <a:srgbClr val="FF0000"/>
                </a:solidFill>
                <a:latin typeface="Calibri"/>
                <a:ea typeface="Calibri"/>
                <a:cs typeface="Calibri"/>
                <a:sym typeface="Calibri"/>
              </a:rPr>
              <a:t>Jesus’ last command to his disciples before his ascension was to go and make disciples of all nations …. for all disciples of all times. God expects us to carry on Jesus’ salvation work until he comes again.  It is not optional.)</a:t>
            </a:r>
          </a:p>
          <a:p>
            <a:endParaRPr b="1" dirty="0">
              <a:solidFill>
                <a:schemeClr val="dk1"/>
              </a:solidFill>
              <a:latin typeface="Calibri"/>
              <a:ea typeface="Calibri"/>
              <a:cs typeface="Calibri"/>
              <a:sym typeface="Calibri"/>
            </a:endParaRPr>
          </a:p>
          <a:p>
            <a:endParaRPr b="1" dirty="0">
              <a:solidFill>
                <a:schemeClr val="dk1"/>
              </a:solidFill>
              <a:latin typeface="Calibri"/>
              <a:ea typeface="Calibri"/>
              <a:cs typeface="Calibri"/>
              <a:sym typeface="Calibri"/>
            </a:endParaRPr>
          </a:p>
          <a:p>
            <a:pPr>
              <a:buSzPct val="25000"/>
            </a:pPr>
            <a:r>
              <a:rPr lang="en-US" b="1" dirty="0">
                <a:solidFill>
                  <a:schemeClr val="dk1"/>
                </a:solidFill>
                <a:latin typeface="Calibri"/>
                <a:ea typeface="Calibri"/>
                <a:cs typeface="Calibri"/>
                <a:sym typeface="Calibri"/>
              </a:rPr>
              <a:t>(2) It is because we want to share</a:t>
            </a:r>
            <a:r>
              <a:rPr lang="en-US" b="1" dirty="0">
                <a:solidFill>
                  <a:srgbClr val="FF0000"/>
                </a:solidFill>
                <a:latin typeface="Calibri"/>
                <a:ea typeface="Calibri"/>
                <a:cs typeface="Calibri"/>
                <a:sym typeface="Calibri"/>
              </a:rPr>
              <a:t> and grow</a:t>
            </a:r>
            <a:r>
              <a:rPr lang="en-US" b="1" dirty="0">
                <a:solidFill>
                  <a:schemeClr val="dk1"/>
                </a:solidFill>
                <a:latin typeface="Calibri"/>
                <a:ea typeface="Calibri"/>
                <a:cs typeface="Calibri"/>
                <a:sym typeface="Calibri"/>
              </a:rPr>
              <a:t> in God’s heart for the lost</a:t>
            </a:r>
            <a:r>
              <a:rPr lang="en-US" dirty="0">
                <a:solidFill>
                  <a:schemeClr val="dk1"/>
                </a:solidFill>
                <a:latin typeface="Calibri"/>
                <a:ea typeface="Calibri"/>
                <a:cs typeface="Calibri"/>
                <a:sym typeface="Calibri"/>
              </a:rPr>
              <a:t>.  We want to be burdened for them just has He is burdened.  </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When we look at the John’s gospel we see that the final passage is an account of Peter’s reinstatement.   </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Look at John 21:15. </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One of the fundamental ways we love God is by loving his lambs;  whether its your neighbor, your enemy, those in authority, or even those under your authority.</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To love God, is to love the lost.</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Praying faithfully that God would use us in this way is also vital. </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endParaRPr lang="en-US" dirty="0">
              <a:solidFill>
                <a:schemeClr val="dk1"/>
              </a:solidFill>
              <a:latin typeface="Calibri"/>
              <a:ea typeface="Calibri"/>
              <a:cs typeface="Calibri"/>
              <a:sym typeface="Calibri"/>
            </a:endParaRPr>
          </a:p>
        </p:txBody>
      </p:sp>
      <p:sp>
        <p:nvSpPr>
          <p:cNvPr id="165" name="Shape 165"/>
          <p:cNvSpPr txBox="1">
            <a:spLocks noGrp="1"/>
          </p:cNvSpPr>
          <p:nvPr>
            <p:ph type="sldNum" idx="12"/>
          </p:nvPr>
        </p:nvSpPr>
        <p:spPr>
          <a:xfrm>
            <a:off x="4008706" y="8092628"/>
            <a:ext cx="3066731" cy="426006"/>
          </a:xfrm>
          <a:prstGeom prst="rect">
            <a:avLst/>
          </a:prstGeom>
          <a:noFill/>
          <a:ln>
            <a:noFill/>
          </a:ln>
        </p:spPr>
        <p:txBody>
          <a:bodyPr lIns="93921" tIns="46948" rIns="93921" bIns="46948" anchor="b" anchorCtr="0">
            <a:noAutofit/>
          </a:bodyPr>
          <a:lstStyle/>
          <a:p>
            <a:pPr>
              <a:buSzPct val="25000"/>
            </a:pPr>
            <a:fld id="{00000000-1234-1234-1234-123412341234}" type="slidenum">
              <a:rPr lang="en-US"/>
              <a:pPr>
                <a:buSzPct val="25000"/>
              </a:pPr>
              <a:t>8</a:t>
            </a:fld>
            <a:endParaRPr lang="en-US"/>
          </a:p>
        </p:txBody>
      </p:sp>
    </p:spTree>
    <p:extLst>
      <p:ext uri="{BB962C8B-B14F-4D97-AF65-F5344CB8AC3E}">
        <p14:creationId xmlns:p14="http://schemas.microsoft.com/office/powerpoint/2010/main" val="3732545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408113" y="638175"/>
            <a:ext cx="4260850" cy="3195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2" name="Shape 172"/>
          <p:cNvSpPr txBox="1">
            <a:spLocks noGrp="1"/>
          </p:cNvSpPr>
          <p:nvPr>
            <p:ph type="body" idx="1"/>
          </p:nvPr>
        </p:nvSpPr>
        <p:spPr>
          <a:xfrm>
            <a:off x="707709" y="4047054"/>
            <a:ext cx="5661659" cy="3834051"/>
          </a:xfrm>
          <a:prstGeom prst="rect">
            <a:avLst/>
          </a:prstGeom>
          <a:noFill/>
          <a:ln>
            <a:noFill/>
          </a:ln>
        </p:spPr>
        <p:txBody>
          <a:bodyPr lIns="93921" tIns="46948" rIns="93921" bIns="46948" anchor="t" anchorCtr="0">
            <a:noAutofit/>
          </a:bodyPr>
          <a:lstStyle/>
          <a:p>
            <a:pPr>
              <a:buSzPct val="25000"/>
            </a:pPr>
            <a:r>
              <a:rPr lang="en-US" dirty="0">
                <a:solidFill>
                  <a:schemeClr val="dk1"/>
                </a:solidFill>
                <a:latin typeface="Calibri"/>
                <a:ea typeface="Calibri"/>
                <a:cs typeface="Calibri"/>
                <a:sym typeface="Calibri"/>
              </a:rPr>
              <a:t>Let’s read Luke 10:2.  </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Here Jesus’ shows a sense of urgency for more harvest workers.  For some reason there always seems to be a lack of workers.  </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As Christians, we can sometimes forget God’s love for the world around us.  We can neglect the approach Jesus commanded </a:t>
            </a:r>
            <a:r>
              <a:rPr lang="en-US" i="1" dirty="0">
                <a:solidFill>
                  <a:schemeClr val="dk1"/>
                </a:solidFill>
                <a:latin typeface="Calibri"/>
                <a:ea typeface="Calibri"/>
                <a:cs typeface="Calibri"/>
                <a:sym typeface="Calibri"/>
              </a:rPr>
              <a:t>(to pray for harvest workers).</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It’s urgent for us to continually pray for a stirring of hearts in God’s people.  It is crucial for us to see the </a:t>
            </a:r>
            <a:r>
              <a:rPr lang="en-US" b="1" i="1" dirty="0">
                <a:solidFill>
                  <a:schemeClr val="dk1"/>
                </a:solidFill>
                <a:latin typeface="Calibri"/>
                <a:ea typeface="Calibri"/>
                <a:cs typeface="Calibri"/>
                <a:sym typeface="Calibri"/>
              </a:rPr>
              <a:t>need</a:t>
            </a:r>
            <a:r>
              <a:rPr lang="en-US" dirty="0">
                <a:solidFill>
                  <a:schemeClr val="dk1"/>
                </a:solidFill>
                <a:latin typeface="Calibri"/>
                <a:ea typeface="Calibri"/>
                <a:cs typeface="Calibri"/>
                <a:sym typeface="Calibri"/>
              </a:rPr>
              <a:t> of reaching the lost.  Today we are in desperate need for harvest workers.</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Have you thought about where your harvest is?  Do you know where God wants you to share in his heart?  As you consider being involved in world mission, we want to share with you a few ways that you can participate here at Triton.</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Coming Back – As a ministry we recognize that we have been lacking in heart for world missions.  We are praying specifically for revival in this category.  We would like to encourage our members to consider this prayerfully and pray for revival as well.  </a:t>
            </a:r>
          </a:p>
          <a:p>
            <a:pPr>
              <a:buSzPct val="25000"/>
            </a:pPr>
            <a:r>
              <a:rPr lang="en-US" dirty="0">
                <a:solidFill>
                  <a:schemeClr val="dk1"/>
                </a:solidFill>
                <a:latin typeface="Calibri"/>
                <a:ea typeface="Calibri"/>
                <a:cs typeface="Calibri"/>
                <a:sym typeface="Calibri"/>
              </a:rPr>
              <a:t/>
            </a:r>
            <a:br>
              <a:rPr lang="en-US" dirty="0">
                <a:solidFill>
                  <a:schemeClr val="dk1"/>
                </a:solidFill>
                <a:latin typeface="Calibri"/>
                <a:ea typeface="Calibri"/>
                <a:cs typeface="Calibri"/>
                <a:sym typeface="Calibri"/>
              </a:rPr>
            </a:br>
            <a:endParaRPr lang="en-US" dirty="0">
              <a:solidFill>
                <a:schemeClr val="dk1"/>
              </a:solidFill>
              <a:latin typeface="Calibri"/>
              <a:ea typeface="Calibri"/>
              <a:cs typeface="Calibri"/>
              <a:sym typeface="Calibri"/>
            </a:endParaRPr>
          </a:p>
        </p:txBody>
      </p:sp>
      <p:sp>
        <p:nvSpPr>
          <p:cNvPr id="173" name="Shape 173"/>
          <p:cNvSpPr txBox="1">
            <a:spLocks noGrp="1"/>
          </p:cNvSpPr>
          <p:nvPr>
            <p:ph type="sldNum" idx="12"/>
          </p:nvPr>
        </p:nvSpPr>
        <p:spPr>
          <a:xfrm>
            <a:off x="4008706" y="8092628"/>
            <a:ext cx="3066731" cy="426006"/>
          </a:xfrm>
          <a:prstGeom prst="rect">
            <a:avLst/>
          </a:prstGeom>
          <a:noFill/>
          <a:ln>
            <a:noFill/>
          </a:ln>
        </p:spPr>
        <p:txBody>
          <a:bodyPr lIns="93921" tIns="46948" rIns="93921" bIns="46948" anchor="b" anchorCtr="0">
            <a:noAutofit/>
          </a:bodyPr>
          <a:lstStyle/>
          <a:p>
            <a:pPr>
              <a:buSzPct val="25000"/>
            </a:pPr>
            <a:fld id="{00000000-1234-1234-1234-123412341234}" type="slidenum">
              <a:rPr lang="en-US"/>
              <a:pPr>
                <a:buSzPct val="25000"/>
              </a:pPr>
              <a:t>9</a:t>
            </a:fld>
            <a:endParaRPr lang="en-US"/>
          </a:p>
        </p:txBody>
      </p:sp>
    </p:spTree>
    <p:extLst>
      <p:ext uri="{BB962C8B-B14F-4D97-AF65-F5344CB8AC3E}">
        <p14:creationId xmlns:p14="http://schemas.microsoft.com/office/powerpoint/2010/main" val="1517857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pic>
        <p:nvPicPr>
          <p:cNvPr id="15" name="Shape 15"/>
          <p:cNvPicPr preferRelativeResize="0"/>
          <p:nvPr/>
        </p:nvPicPr>
        <p:blipFill rotWithShape="1">
          <a:blip r:embed="rId2">
            <a:alphaModFix/>
          </a:blip>
          <a:srcRect/>
          <a:stretch/>
        </p:blipFill>
        <p:spPr>
          <a:xfrm>
            <a:off x="926198" y="257416"/>
            <a:ext cx="8183474" cy="6349601"/>
          </a:xfrm>
          <a:prstGeom prst="rect">
            <a:avLst/>
          </a:prstGeom>
          <a:noFill/>
          <a:ln>
            <a:noFill/>
          </a:ln>
        </p:spPr>
      </p:pic>
      <p:pic>
        <p:nvPicPr>
          <p:cNvPr id="16" name="Shape 16"/>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7" name="Shape 17"/>
          <p:cNvSpPr txBox="1">
            <a:spLocks noGrp="1"/>
          </p:cNvSpPr>
          <p:nvPr>
            <p:ph type="ctrTitle"/>
          </p:nvPr>
        </p:nvSpPr>
        <p:spPr>
          <a:xfrm>
            <a:off x="926198" y="6109473"/>
            <a:ext cx="5498353" cy="477156"/>
          </a:xfrm>
          <a:prstGeom prst="rect">
            <a:avLst/>
          </a:prstGeom>
          <a:noFill/>
          <a:ln>
            <a:noFill/>
          </a:ln>
        </p:spPr>
        <p:txBody>
          <a:bodyPr lIns="91425" tIns="91425" rIns="91425" bIns="91425" anchor="b" anchorCtr="0"/>
          <a:lstStyle>
            <a:lvl1pPr marL="0" marR="0" indent="0" algn="l" rtl="0">
              <a:lnSpc>
                <a:spcPct val="100000"/>
              </a:lnSpc>
              <a:spcBef>
                <a:spcPts val="0"/>
              </a:spcBef>
              <a:buClr>
                <a:srgbClr val="F7D596"/>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8" name="Shape 18"/>
          <p:cNvSpPr txBox="1">
            <a:spLocks noGrp="1"/>
          </p:cNvSpPr>
          <p:nvPr>
            <p:ph type="dt" idx="10"/>
          </p:nvPr>
        </p:nvSpPr>
        <p:spPr>
          <a:xfrm>
            <a:off x="5988423" y="6221505"/>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p:nvPr/>
        </p:nvSpPr>
        <p:spPr>
          <a:xfrm>
            <a:off x="4758487" y="3166985"/>
            <a:ext cx="4351184" cy="28007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dk1"/>
                </a:solidFill>
                <a:latin typeface="Arial"/>
                <a:ea typeface="Arial"/>
                <a:cs typeface="Arial"/>
                <a:sym typeface="Arial"/>
              </a:rPr>
              <a:t>TRITON-UBF</a:t>
            </a:r>
          </a:p>
          <a:p>
            <a:pPr marL="0" marR="0" lvl="0" indent="0" algn="l" rtl="0">
              <a:spcBef>
                <a:spcPts val="0"/>
              </a:spcBef>
              <a:buSzPct val="25000"/>
              <a:buNone/>
            </a:pPr>
            <a:r>
              <a:rPr lang="en-US" sz="4800" b="0" i="0" u="none" strike="noStrike" cap="none" baseline="0">
                <a:solidFill>
                  <a:schemeClr val="dk1"/>
                </a:solidFill>
                <a:latin typeface="Arial"/>
                <a:ea typeface="Arial"/>
                <a:cs typeface="Arial"/>
                <a:sym typeface="Arial"/>
              </a:rPr>
              <a:t>CHURCH MEMBERSHIP</a:t>
            </a:r>
          </a:p>
          <a:p>
            <a:pPr marL="0" marR="0" lvl="0" indent="0" algn="l" rtl="0">
              <a:spcBef>
                <a:spcPts val="0"/>
              </a:spcBef>
              <a:buSzPct val="25000"/>
              <a:buNone/>
            </a:pPr>
            <a:r>
              <a:rPr lang="en-US" sz="4800" b="0" i="0" u="none" strike="noStrike" cap="none" baseline="0">
                <a:solidFill>
                  <a:schemeClr val="dk1"/>
                </a:solidFill>
                <a:latin typeface="Arial"/>
                <a:ea typeface="Arial"/>
                <a:cs typeface="Arial"/>
                <a:sym typeface="Arial"/>
              </a:rPr>
              <a:t>CLASSES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Shape 85"/>
        <p:cNvGrpSpPr/>
        <p:nvPr/>
      </p:nvGrpSpPr>
      <p:grpSpPr>
        <a:xfrm>
          <a:off x="0" y="0"/>
          <a:ext cx="0" cy="0"/>
          <a:chOff x="0" y="0"/>
          <a:chExt cx="0" cy="0"/>
        </a:xfrm>
      </p:grpSpPr>
      <p:pic>
        <p:nvPicPr>
          <p:cNvPr id="86" name="Shape 8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7" name="Shape 87"/>
          <p:cNvSpPr txBox="1">
            <a:spLocks noGrp="1"/>
          </p:cNvSpPr>
          <p:nvPr>
            <p:ph type="title"/>
          </p:nvPr>
        </p:nvSpPr>
        <p:spPr>
          <a:xfrm>
            <a:off x="1089025" y="3765176"/>
            <a:ext cx="7272337" cy="1098176"/>
          </a:xfrm>
          <a:prstGeom prst="rect">
            <a:avLst/>
          </a:prstGeom>
          <a:noFill/>
          <a:ln>
            <a:noFill/>
          </a:ln>
        </p:spPr>
        <p:txBody>
          <a:bodyPr lIns="91425" tIns="91425" rIns="91425" bIns="91425" anchor="b" anchorCtr="0"/>
          <a:lstStyle>
            <a:lvl1pPr algn="ctr" rtl="0">
              <a:lnSpc>
                <a:spcPct val="100000"/>
              </a:lnSpc>
              <a:spcBef>
                <a:spcPts val="0"/>
              </a:spcBef>
              <a:buClr>
                <a:srgbClr val="3F3F3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a:spLocks noGrp="1"/>
          </p:cNvSpPr>
          <p:nvPr>
            <p:ph type="pic" idx="2"/>
          </p:nvPr>
        </p:nvSpPr>
        <p:spPr>
          <a:xfrm>
            <a:off x="2578013" y="777239"/>
            <a:ext cx="4294362" cy="2866913"/>
          </a:xfrm>
          <a:prstGeom prst="rect">
            <a:avLst/>
          </a:prstGeom>
          <a:noFill/>
          <a:ln w="76200" cap="flat">
            <a:solidFill>
              <a:schemeClr val="dk1"/>
            </a:solidFill>
            <a:prstDash val="solid"/>
            <a:miter/>
            <a:headEnd type="none" w="med" len="med"/>
            <a:tailEnd type="none" w="med" len="med"/>
          </a:ln>
        </p:spPr>
      </p:sp>
      <p:sp>
        <p:nvSpPr>
          <p:cNvPr id="89" name="Shape 89"/>
          <p:cNvSpPr txBox="1">
            <a:spLocks noGrp="1"/>
          </p:cNvSpPr>
          <p:nvPr>
            <p:ph type="body" idx="1"/>
          </p:nvPr>
        </p:nvSpPr>
        <p:spPr>
          <a:xfrm>
            <a:off x="1089025" y="4867835"/>
            <a:ext cx="7272337" cy="1264022"/>
          </a:xfrm>
          <a:prstGeom prst="rect">
            <a:avLst/>
          </a:prstGeom>
          <a:noFill/>
          <a:ln>
            <a:noFill/>
          </a:ln>
        </p:spPr>
        <p:txBody>
          <a:bodyPr lIns="91425" tIns="91425" rIns="91425" bIns="91425" anchor="t" anchorCtr="0"/>
          <a:lstStyle>
            <a:lvl1pPr marL="0" indent="0" algn="ctr" rtl="0">
              <a:spcBef>
                <a:spcPts val="0"/>
              </a:spcBef>
              <a:buClr>
                <a:srgbClr val="3F3F3F"/>
              </a:buClr>
              <a:buFont typeface="Galdeano"/>
              <a:buNone/>
              <a:defRPr/>
            </a:lvl1pPr>
            <a:lvl2pPr marL="457200" indent="0" rtl="0">
              <a:spcBef>
                <a:spcPts val="0"/>
              </a:spcBef>
              <a:buFont typeface="Galdeano"/>
              <a:buNone/>
              <a:defRPr/>
            </a:lvl2pPr>
            <a:lvl3pPr marL="914400" indent="0" rtl="0">
              <a:spcBef>
                <a:spcPts val="0"/>
              </a:spcBef>
              <a:buFont typeface="Galdeano"/>
              <a:buNone/>
              <a:defRPr/>
            </a:lvl3pPr>
            <a:lvl4pPr marL="1371600" indent="0" rtl="0">
              <a:spcBef>
                <a:spcPts val="0"/>
              </a:spcBef>
              <a:buFont typeface="Galdeano"/>
              <a:buNone/>
              <a:defRPr/>
            </a:lvl4pPr>
            <a:lvl5pPr marL="1828800" indent="0" rtl="0">
              <a:spcBef>
                <a:spcPts val="0"/>
              </a:spcBef>
              <a:buFont typeface="Galdeano"/>
              <a:buNone/>
              <a:defRPr/>
            </a:lvl5pPr>
            <a:lvl6pPr marL="2286000" indent="0" rtl="0">
              <a:spcBef>
                <a:spcPts val="0"/>
              </a:spcBef>
              <a:buFont typeface="Galdeano"/>
              <a:buNone/>
              <a:defRPr/>
            </a:lvl6pPr>
            <a:lvl7pPr marL="2743200" indent="0" rtl="0">
              <a:spcBef>
                <a:spcPts val="0"/>
              </a:spcBef>
              <a:buFont typeface="Galdeano"/>
              <a:buNone/>
              <a:defRPr/>
            </a:lvl7pPr>
            <a:lvl8pPr marL="3200400" indent="0" rtl="0">
              <a:spcBef>
                <a:spcPts val="0"/>
              </a:spcBef>
              <a:buFont typeface="Galdeano"/>
              <a:buNone/>
              <a:defRPr/>
            </a:lvl8pPr>
            <a:lvl9pPr marL="3657600" indent="0" rtl="0">
              <a:spcBef>
                <a:spcPts val="0"/>
              </a:spcBef>
              <a:buFont typeface="Galdeano"/>
              <a:buNone/>
              <a:defRPr/>
            </a:lvl9pPr>
          </a:lstStyle>
          <a:p>
            <a:endParaRPr/>
          </a:p>
        </p:txBody>
      </p:sp>
      <p:sp>
        <p:nvSpPr>
          <p:cNvPr id="90" name="Shape 90"/>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1" name="Shape 91"/>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2" name="Shape 92"/>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5" name="Shape 95"/>
          <p:cNvSpPr txBox="1">
            <a:spLocks noGrp="1"/>
          </p:cNvSpPr>
          <p:nvPr>
            <p:ph type="title"/>
          </p:nvPr>
        </p:nvSpPr>
        <p:spPr>
          <a:xfrm>
            <a:off x="1089024" y="274637"/>
            <a:ext cx="7272339" cy="1339008"/>
          </a:xfrm>
          <a:prstGeom prst="rect">
            <a:avLst/>
          </a:prstGeom>
          <a:noFill/>
          <a:ln>
            <a:noFill/>
          </a:ln>
        </p:spPr>
        <p:txBody>
          <a:bodyPr lIns="91425" tIns="91425" rIns="91425" bIns="91425" anchor="ctr" anchorCtr="0"/>
          <a:lstStyle>
            <a:lvl1pPr algn="ctr" rtl="0">
              <a:lnSpc>
                <a:spcPct val="108333"/>
              </a:lnSpc>
              <a:spcBef>
                <a:spcPts val="0"/>
              </a:spcBef>
              <a:buClr>
                <a:srgbClr val="3F3F3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6" name="Shape 96"/>
          <p:cNvSpPr txBox="1">
            <a:spLocks noGrp="1"/>
          </p:cNvSpPr>
          <p:nvPr>
            <p:ph type="body" idx="1"/>
          </p:nvPr>
        </p:nvSpPr>
        <p:spPr>
          <a:xfrm rot="5400000">
            <a:off x="2563065" y="327865"/>
            <a:ext cx="4324257" cy="727233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7" name="Shape 97"/>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8" name="Shape 98"/>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9" name="Shape 99"/>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0"/>
        <p:cNvGrpSpPr/>
        <p:nvPr/>
      </p:nvGrpSpPr>
      <p:grpSpPr>
        <a:xfrm>
          <a:off x="0" y="0"/>
          <a:ext cx="0" cy="0"/>
          <a:chOff x="0" y="0"/>
          <a:chExt cx="0" cy="0"/>
        </a:xfrm>
      </p:grpSpPr>
      <p:pic>
        <p:nvPicPr>
          <p:cNvPr id="101" name="Shape 10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2" name="Shape 102"/>
          <p:cNvSpPr txBox="1">
            <a:spLocks noGrp="1"/>
          </p:cNvSpPr>
          <p:nvPr>
            <p:ph type="title"/>
          </p:nvPr>
        </p:nvSpPr>
        <p:spPr>
          <a:xfrm rot="5400000">
            <a:off x="5220306" y="2605881"/>
            <a:ext cx="5516562" cy="1524000"/>
          </a:xfrm>
          <a:prstGeom prst="rect">
            <a:avLst/>
          </a:prstGeom>
          <a:noFill/>
          <a:ln>
            <a:noFill/>
          </a:ln>
        </p:spPr>
        <p:txBody>
          <a:bodyPr lIns="91425" tIns="91425" rIns="91425" bIns="91425" anchor="ctr" anchorCtr="0"/>
          <a:lstStyle>
            <a:lvl1pPr algn="ctr" rtl="0">
              <a:lnSpc>
                <a:spcPct val="108333"/>
              </a:lnSpc>
              <a:spcBef>
                <a:spcPts val="0"/>
              </a:spcBef>
              <a:buClr>
                <a:srgbClr val="3F3F3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3" name="Shape 103"/>
          <p:cNvSpPr txBox="1">
            <a:spLocks noGrp="1"/>
          </p:cNvSpPr>
          <p:nvPr>
            <p:ph type="body" idx="1"/>
          </p:nvPr>
        </p:nvSpPr>
        <p:spPr>
          <a:xfrm rot="5400000">
            <a:off x="1291430" y="407193"/>
            <a:ext cx="5516562" cy="592137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4" name="Shape 104"/>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5" name="Shape 105"/>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6" name="Shape 106"/>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pic>
        <p:nvPicPr>
          <p:cNvPr id="21" name="Shape 21"/>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22" name="Shape 22"/>
          <p:cNvPicPr preferRelativeResize="0"/>
          <p:nvPr/>
        </p:nvPicPr>
        <p:blipFill rotWithShape="1">
          <a:blip r:embed="rId3">
            <a:alphaModFix amt="27000"/>
          </a:blip>
          <a:srcRect/>
          <a:stretch/>
        </p:blipFill>
        <p:spPr>
          <a:xfrm>
            <a:off x="926198" y="257416"/>
            <a:ext cx="8183474" cy="6349601"/>
          </a:xfrm>
          <a:prstGeom prst="rect">
            <a:avLst/>
          </a:prstGeom>
          <a:noFill/>
          <a:ln>
            <a:noFill/>
          </a:ln>
        </p:spPr>
      </p:pic>
      <p:sp>
        <p:nvSpPr>
          <p:cNvPr id="23" name="Shape 23"/>
          <p:cNvSpPr txBox="1">
            <a:spLocks noGrp="1"/>
          </p:cNvSpPr>
          <p:nvPr>
            <p:ph type="title"/>
          </p:nvPr>
        </p:nvSpPr>
        <p:spPr>
          <a:xfrm>
            <a:off x="1089024" y="274637"/>
            <a:ext cx="7272339" cy="1339008"/>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1089024" y="1801906"/>
            <a:ext cx="7272339" cy="432425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8"/>
        <p:cNvGrpSpPr/>
        <p:nvPr/>
      </p:nvGrpSpPr>
      <p:grpSpPr>
        <a:xfrm>
          <a:off x="0" y="0"/>
          <a:ext cx="0" cy="0"/>
          <a:chOff x="0" y="0"/>
          <a:chExt cx="0" cy="0"/>
        </a:xfrm>
      </p:grpSpPr>
      <p:pic>
        <p:nvPicPr>
          <p:cNvPr id="29" name="Shape 29"/>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30" name="Shape 30"/>
          <p:cNvPicPr preferRelativeResize="0"/>
          <p:nvPr/>
        </p:nvPicPr>
        <p:blipFill rotWithShape="1">
          <a:blip r:embed="rId3">
            <a:alphaModFix amt="27000"/>
          </a:blip>
          <a:srcRect/>
          <a:stretch/>
        </p:blipFill>
        <p:spPr>
          <a:xfrm>
            <a:off x="926198" y="257416"/>
            <a:ext cx="8183474" cy="6349601"/>
          </a:xfrm>
          <a:prstGeom prst="rect">
            <a:avLst/>
          </a:prstGeom>
          <a:noFill/>
          <a:ln>
            <a:noFill/>
          </a:ln>
        </p:spPr>
      </p:pic>
      <p:sp>
        <p:nvSpPr>
          <p:cNvPr id="31" name="Shape 31"/>
          <p:cNvSpPr txBox="1">
            <a:spLocks noGrp="1"/>
          </p:cNvSpPr>
          <p:nvPr>
            <p:ph type="title"/>
          </p:nvPr>
        </p:nvSpPr>
        <p:spPr>
          <a:xfrm>
            <a:off x="1371600" y="1792224"/>
            <a:ext cx="7086600" cy="1847088"/>
          </a:xfrm>
          <a:prstGeom prst="rect">
            <a:avLst/>
          </a:prstGeom>
          <a:noFill/>
          <a:ln>
            <a:noFill/>
          </a:ln>
        </p:spPr>
        <p:txBody>
          <a:bodyPr lIns="91425" tIns="91425" rIns="91425" bIns="91425" anchor="b" anchorCtr="0"/>
          <a:lstStyle>
            <a:lvl1pPr algn="ctr" rtl="0">
              <a:lnSpc>
                <a:spcPct val="100000"/>
              </a:lnSpc>
              <a:spcBef>
                <a:spcPts val="0"/>
              </a:spcBef>
              <a:buClr>
                <a:srgbClr val="0D0D0D"/>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1"/>
          </p:nvPr>
        </p:nvSpPr>
        <p:spPr>
          <a:xfrm>
            <a:off x="1371600" y="3666744"/>
            <a:ext cx="7086600" cy="1755647"/>
          </a:xfrm>
          <a:prstGeom prst="rect">
            <a:avLst/>
          </a:prstGeom>
          <a:noFill/>
          <a:ln>
            <a:noFill/>
          </a:ln>
        </p:spPr>
        <p:txBody>
          <a:bodyPr lIns="91425" tIns="91425" rIns="91425" bIns="91425" anchor="t" anchorCtr="0"/>
          <a:lstStyle>
            <a:lvl1pPr marL="0" indent="0" algn="ctr" rtl="0">
              <a:lnSpc>
                <a:spcPct val="100000"/>
              </a:lnSpc>
              <a:spcBef>
                <a:spcPts val="0"/>
              </a:spcBef>
              <a:buClr>
                <a:srgbClr val="0D0D0D"/>
              </a:buClr>
              <a:buFont typeface="Noto Symbol"/>
              <a:buNone/>
              <a:defRPr/>
            </a:lvl1pPr>
            <a:lvl2pPr marL="457200" indent="0" rtl="0">
              <a:spcBef>
                <a:spcPts val="0"/>
              </a:spcBef>
              <a:buClr>
                <a:srgbClr val="888888"/>
              </a:buClr>
              <a:buFont typeface="Galdeano"/>
              <a:buNone/>
              <a:defRPr/>
            </a:lvl2pPr>
            <a:lvl3pPr marL="914400" indent="0" rtl="0">
              <a:spcBef>
                <a:spcPts val="0"/>
              </a:spcBef>
              <a:buClr>
                <a:srgbClr val="888888"/>
              </a:buClr>
              <a:buFont typeface="Galdeano"/>
              <a:buNone/>
              <a:defRPr/>
            </a:lvl3pPr>
            <a:lvl4pPr marL="1371600" indent="0" rtl="0">
              <a:spcBef>
                <a:spcPts val="0"/>
              </a:spcBef>
              <a:buClr>
                <a:srgbClr val="888888"/>
              </a:buClr>
              <a:buFont typeface="Galdeano"/>
              <a:buNone/>
              <a:defRPr/>
            </a:lvl4pPr>
            <a:lvl5pPr marL="1828800" indent="0" rtl="0">
              <a:spcBef>
                <a:spcPts val="0"/>
              </a:spcBef>
              <a:buClr>
                <a:srgbClr val="888888"/>
              </a:buClr>
              <a:buFont typeface="Galdeano"/>
              <a:buNone/>
              <a:defRPr/>
            </a:lvl5pPr>
            <a:lvl6pPr marL="2286000" indent="0" rtl="0">
              <a:spcBef>
                <a:spcPts val="0"/>
              </a:spcBef>
              <a:buClr>
                <a:srgbClr val="888888"/>
              </a:buClr>
              <a:buFont typeface="Galdeano"/>
              <a:buNone/>
              <a:defRPr/>
            </a:lvl6pPr>
            <a:lvl7pPr marL="2743200" indent="0" rtl="0">
              <a:spcBef>
                <a:spcPts val="0"/>
              </a:spcBef>
              <a:buClr>
                <a:srgbClr val="888888"/>
              </a:buClr>
              <a:buFont typeface="Galdeano"/>
              <a:buNone/>
              <a:defRPr/>
            </a:lvl7pPr>
            <a:lvl8pPr marL="3200400" indent="0" rtl="0">
              <a:spcBef>
                <a:spcPts val="0"/>
              </a:spcBef>
              <a:buClr>
                <a:srgbClr val="888888"/>
              </a:buClr>
              <a:buFont typeface="Galdeano"/>
              <a:buNone/>
              <a:defRPr/>
            </a:lvl8pPr>
            <a:lvl9pPr marL="3657600" indent="0" rtl="0">
              <a:spcBef>
                <a:spcPts val="0"/>
              </a:spcBef>
              <a:buClr>
                <a:srgbClr val="888888"/>
              </a:buClr>
              <a:buFont typeface="Galdeano"/>
              <a:buNone/>
              <a:defRPr/>
            </a:lvl9pPr>
          </a:lstStyle>
          <a:p>
            <a:endParaRPr/>
          </a:p>
        </p:txBody>
      </p:sp>
      <p:sp>
        <p:nvSpPr>
          <p:cNvPr id="33" name="Shape 33"/>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 name="Shape 35"/>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pic>
        <p:nvPicPr>
          <p:cNvPr id="37" name="Shape 37"/>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38" name="Shape 38"/>
          <p:cNvPicPr preferRelativeResize="0"/>
          <p:nvPr/>
        </p:nvPicPr>
        <p:blipFill rotWithShape="1">
          <a:blip r:embed="rId3">
            <a:alphaModFix amt="27000"/>
          </a:blip>
          <a:srcRect/>
          <a:stretch/>
        </p:blipFill>
        <p:spPr>
          <a:xfrm>
            <a:off x="926198" y="257416"/>
            <a:ext cx="8183474" cy="6349601"/>
          </a:xfrm>
          <a:prstGeom prst="rect">
            <a:avLst/>
          </a:prstGeom>
          <a:noFill/>
          <a:ln>
            <a:noFill/>
          </a:ln>
        </p:spPr>
      </p:pic>
      <p:sp>
        <p:nvSpPr>
          <p:cNvPr id="39" name="Shape 39"/>
          <p:cNvSpPr txBox="1">
            <a:spLocks noGrp="1"/>
          </p:cNvSpPr>
          <p:nvPr>
            <p:ph type="title"/>
          </p:nvPr>
        </p:nvSpPr>
        <p:spPr>
          <a:xfrm>
            <a:off x="1089024" y="274637"/>
            <a:ext cx="7272339" cy="1339008"/>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1"/>
          </p:nvPr>
        </p:nvSpPr>
        <p:spPr>
          <a:xfrm>
            <a:off x="1089023" y="1816100"/>
            <a:ext cx="3429000" cy="43100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2"/>
          </p:nvPr>
        </p:nvSpPr>
        <p:spPr>
          <a:xfrm>
            <a:off x="4932362" y="1816100"/>
            <a:ext cx="3429000" cy="43100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4" name="Shape 44"/>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5"/>
        <p:cNvGrpSpPr/>
        <p:nvPr/>
      </p:nvGrpSpPr>
      <p:grpSpPr>
        <a:xfrm>
          <a:off x="0" y="0"/>
          <a:ext cx="0" cy="0"/>
          <a:chOff x="0" y="0"/>
          <a:chExt cx="0" cy="0"/>
        </a:xfrm>
      </p:grpSpPr>
      <p:pic>
        <p:nvPicPr>
          <p:cNvPr id="46" name="Shape 46"/>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47" name="Shape 47"/>
          <p:cNvPicPr preferRelativeResize="0"/>
          <p:nvPr/>
        </p:nvPicPr>
        <p:blipFill rotWithShape="1">
          <a:blip r:embed="rId3">
            <a:alphaModFix amt="27000"/>
          </a:blip>
          <a:srcRect/>
          <a:stretch/>
        </p:blipFill>
        <p:spPr>
          <a:xfrm>
            <a:off x="926198" y="257416"/>
            <a:ext cx="8183474" cy="6349601"/>
          </a:xfrm>
          <a:prstGeom prst="rect">
            <a:avLst/>
          </a:prstGeom>
          <a:noFill/>
          <a:ln>
            <a:noFill/>
          </a:ln>
        </p:spPr>
      </p:pic>
      <p:sp>
        <p:nvSpPr>
          <p:cNvPr id="48" name="Shape 48"/>
          <p:cNvSpPr txBox="1">
            <a:spLocks noGrp="1"/>
          </p:cNvSpPr>
          <p:nvPr>
            <p:ph type="title"/>
          </p:nvPr>
        </p:nvSpPr>
        <p:spPr>
          <a:xfrm>
            <a:off x="1089024" y="274637"/>
            <a:ext cx="7272339" cy="1339008"/>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1"/>
          </p:nvPr>
        </p:nvSpPr>
        <p:spPr>
          <a:xfrm>
            <a:off x="1089024" y="1688678"/>
            <a:ext cx="3429000" cy="827088"/>
          </a:xfrm>
          <a:prstGeom prst="rect">
            <a:avLst/>
          </a:prstGeom>
          <a:noFill/>
          <a:ln>
            <a:noFill/>
          </a:ln>
        </p:spPr>
        <p:txBody>
          <a:bodyPr lIns="91425" tIns="91425" rIns="91425" bIns="91425" anchor="ctr" anchorCtr="0"/>
          <a:lstStyle>
            <a:lvl1pPr marL="0" indent="0" algn="ctr" rtl="0">
              <a:spcBef>
                <a:spcPts val="0"/>
              </a:spcBef>
              <a:buClr>
                <a:srgbClr val="0D0D0D"/>
              </a:buClr>
              <a:buFont typeface="Arial"/>
              <a:buNone/>
              <a:defRPr/>
            </a:lvl1pPr>
            <a:lvl2pPr marL="457200" indent="0" rtl="0">
              <a:spcBef>
                <a:spcPts val="0"/>
              </a:spcBef>
              <a:buFont typeface="Galdeano"/>
              <a:buNone/>
              <a:defRPr/>
            </a:lvl2pPr>
            <a:lvl3pPr marL="914400" indent="0" rtl="0">
              <a:spcBef>
                <a:spcPts val="0"/>
              </a:spcBef>
              <a:buFont typeface="Galdeano"/>
              <a:buNone/>
              <a:defRPr/>
            </a:lvl3pPr>
            <a:lvl4pPr marL="1371600" indent="0" rtl="0">
              <a:spcBef>
                <a:spcPts val="0"/>
              </a:spcBef>
              <a:buFont typeface="Galdeano"/>
              <a:buNone/>
              <a:defRPr/>
            </a:lvl4pPr>
            <a:lvl5pPr marL="1828800" indent="0" rtl="0">
              <a:spcBef>
                <a:spcPts val="0"/>
              </a:spcBef>
              <a:buFont typeface="Galdeano"/>
              <a:buNone/>
              <a:defRPr/>
            </a:lvl5pPr>
            <a:lvl6pPr marL="2286000" indent="0" rtl="0">
              <a:spcBef>
                <a:spcPts val="0"/>
              </a:spcBef>
              <a:buFont typeface="Galdeano"/>
              <a:buNone/>
              <a:defRPr/>
            </a:lvl6pPr>
            <a:lvl7pPr marL="2743200" indent="0" rtl="0">
              <a:spcBef>
                <a:spcPts val="0"/>
              </a:spcBef>
              <a:buFont typeface="Galdeano"/>
              <a:buNone/>
              <a:defRPr/>
            </a:lvl7pPr>
            <a:lvl8pPr marL="3200400" indent="0" rtl="0">
              <a:spcBef>
                <a:spcPts val="0"/>
              </a:spcBef>
              <a:buFont typeface="Galdeano"/>
              <a:buNone/>
              <a:defRPr/>
            </a:lvl8pPr>
            <a:lvl9pPr marL="3657600" indent="0" rtl="0">
              <a:spcBef>
                <a:spcPts val="0"/>
              </a:spcBef>
              <a:buFont typeface="Galdeano"/>
              <a:buNone/>
              <a:defRPr/>
            </a:lvl9pPr>
          </a:lstStyle>
          <a:p>
            <a:endParaRPr/>
          </a:p>
        </p:txBody>
      </p:sp>
      <p:sp>
        <p:nvSpPr>
          <p:cNvPr id="50" name="Shape 50"/>
          <p:cNvSpPr txBox="1">
            <a:spLocks noGrp="1"/>
          </p:cNvSpPr>
          <p:nvPr>
            <p:ph type="body" idx="2"/>
          </p:nvPr>
        </p:nvSpPr>
        <p:spPr>
          <a:xfrm>
            <a:off x="1089024" y="2590800"/>
            <a:ext cx="3429000" cy="353536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3"/>
          </p:nvPr>
        </p:nvSpPr>
        <p:spPr>
          <a:xfrm>
            <a:off x="4932362" y="1688678"/>
            <a:ext cx="3429000" cy="827088"/>
          </a:xfrm>
          <a:prstGeom prst="rect">
            <a:avLst/>
          </a:prstGeom>
          <a:noFill/>
          <a:ln>
            <a:noFill/>
          </a:ln>
        </p:spPr>
        <p:txBody>
          <a:bodyPr lIns="91425" tIns="91425" rIns="91425" bIns="91425" anchor="ctr" anchorCtr="0"/>
          <a:lstStyle>
            <a:lvl1pPr marL="0" indent="0" algn="ctr" rtl="0">
              <a:spcBef>
                <a:spcPts val="0"/>
              </a:spcBef>
              <a:buClr>
                <a:srgbClr val="0D0D0D"/>
              </a:buClr>
              <a:buFont typeface="Arial"/>
              <a:buNone/>
              <a:defRPr/>
            </a:lvl1pPr>
            <a:lvl2pPr marL="457200" indent="0" rtl="0">
              <a:spcBef>
                <a:spcPts val="0"/>
              </a:spcBef>
              <a:buFont typeface="Galdeano"/>
              <a:buNone/>
              <a:defRPr/>
            </a:lvl2pPr>
            <a:lvl3pPr marL="914400" indent="0" rtl="0">
              <a:spcBef>
                <a:spcPts val="0"/>
              </a:spcBef>
              <a:buFont typeface="Galdeano"/>
              <a:buNone/>
              <a:defRPr/>
            </a:lvl3pPr>
            <a:lvl4pPr marL="1371600" indent="0" rtl="0">
              <a:spcBef>
                <a:spcPts val="0"/>
              </a:spcBef>
              <a:buFont typeface="Galdeano"/>
              <a:buNone/>
              <a:defRPr/>
            </a:lvl4pPr>
            <a:lvl5pPr marL="1828800" indent="0" rtl="0">
              <a:spcBef>
                <a:spcPts val="0"/>
              </a:spcBef>
              <a:buFont typeface="Galdeano"/>
              <a:buNone/>
              <a:defRPr/>
            </a:lvl5pPr>
            <a:lvl6pPr marL="2286000" indent="0" rtl="0">
              <a:spcBef>
                <a:spcPts val="0"/>
              </a:spcBef>
              <a:buFont typeface="Galdeano"/>
              <a:buNone/>
              <a:defRPr/>
            </a:lvl6pPr>
            <a:lvl7pPr marL="2743200" indent="0" rtl="0">
              <a:spcBef>
                <a:spcPts val="0"/>
              </a:spcBef>
              <a:buFont typeface="Galdeano"/>
              <a:buNone/>
              <a:defRPr/>
            </a:lvl7pPr>
            <a:lvl8pPr marL="3200400" indent="0" rtl="0">
              <a:spcBef>
                <a:spcPts val="0"/>
              </a:spcBef>
              <a:buFont typeface="Galdeano"/>
              <a:buNone/>
              <a:defRPr/>
            </a:lvl8pPr>
            <a:lvl9pPr marL="3657600" indent="0" rtl="0">
              <a:spcBef>
                <a:spcPts val="0"/>
              </a:spcBef>
              <a:buFont typeface="Galdeano"/>
              <a:buNone/>
              <a:defRPr/>
            </a:lvl9pPr>
          </a:lstStyle>
          <a:p>
            <a:endParaRPr/>
          </a:p>
        </p:txBody>
      </p:sp>
      <p:sp>
        <p:nvSpPr>
          <p:cNvPr id="52" name="Shape 52"/>
          <p:cNvSpPr txBox="1">
            <a:spLocks noGrp="1"/>
          </p:cNvSpPr>
          <p:nvPr>
            <p:ph type="body" idx="4"/>
          </p:nvPr>
        </p:nvSpPr>
        <p:spPr>
          <a:xfrm>
            <a:off x="4932362" y="2590800"/>
            <a:ext cx="3429000" cy="353536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4" name="Shape 54"/>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pic>
        <p:nvPicPr>
          <p:cNvPr id="57" name="Shape 57"/>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8" name="Shape 58"/>
          <p:cNvPicPr preferRelativeResize="0"/>
          <p:nvPr/>
        </p:nvPicPr>
        <p:blipFill rotWithShape="1">
          <a:blip r:embed="rId3">
            <a:alphaModFix amt="27000"/>
          </a:blip>
          <a:srcRect/>
          <a:stretch/>
        </p:blipFill>
        <p:spPr>
          <a:xfrm>
            <a:off x="926198" y="257416"/>
            <a:ext cx="8183474" cy="6349601"/>
          </a:xfrm>
          <a:prstGeom prst="rect">
            <a:avLst/>
          </a:prstGeom>
          <a:noFill/>
          <a:ln>
            <a:noFill/>
          </a:ln>
        </p:spPr>
      </p:pic>
      <p:sp>
        <p:nvSpPr>
          <p:cNvPr id="59" name="Shape 59"/>
          <p:cNvSpPr txBox="1">
            <a:spLocks noGrp="1"/>
          </p:cNvSpPr>
          <p:nvPr>
            <p:ph type="title"/>
          </p:nvPr>
        </p:nvSpPr>
        <p:spPr>
          <a:xfrm>
            <a:off x="1089024" y="274637"/>
            <a:ext cx="7272339" cy="1339008"/>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3"/>
        <p:cNvGrpSpPr/>
        <p:nvPr/>
      </p:nvGrpSpPr>
      <p:grpSpPr>
        <a:xfrm>
          <a:off x="0" y="0"/>
          <a:ext cx="0" cy="0"/>
          <a:chOff x="0" y="0"/>
          <a:chExt cx="0" cy="0"/>
        </a:xfrm>
      </p:grpSpPr>
      <p:pic>
        <p:nvPicPr>
          <p:cNvPr id="64" name="Shape 6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5" name="Shape 65"/>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t>‹#›</a:t>
            </a:fld>
            <a:endParaRPr lang="en-US"/>
          </a:p>
        </p:txBody>
      </p:sp>
      <p:pic>
        <p:nvPicPr>
          <p:cNvPr id="68" name="Shape 68"/>
          <p:cNvPicPr preferRelativeResize="0"/>
          <p:nvPr/>
        </p:nvPicPr>
        <p:blipFill rotWithShape="1">
          <a:blip r:embed="rId3">
            <a:alphaModFix amt="27000"/>
          </a:blip>
          <a:srcRect/>
          <a:stretch/>
        </p:blipFill>
        <p:spPr>
          <a:xfrm>
            <a:off x="926198" y="257416"/>
            <a:ext cx="8183474" cy="63496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9"/>
        <p:cNvGrpSpPr/>
        <p:nvPr/>
      </p:nvGrpSpPr>
      <p:grpSpPr>
        <a:xfrm>
          <a:off x="0" y="0"/>
          <a:ext cx="0" cy="0"/>
          <a:chOff x="0" y="0"/>
          <a:chExt cx="0" cy="0"/>
        </a:xfrm>
      </p:grpSpPr>
      <p:pic>
        <p:nvPicPr>
          <p:cNvPr id="70" name="Shape 7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1" name="Shape 71"/>
          <p:cNvSpPr txBox="1">
            <a:spLocks noGrp="1"/>
          </p:cNvSpPr>
          <p:nvPr>
            <p:ph type="title"/>
          </p:nvPr>
        </p:nvSpPr>
        <p:spPr>
          <a:xfrm>
            <a:off x="1084729" y="381000"/>
            <a:ext cx="3429000" cy="1649505"/>
          </a:xfrm>
          <a:prstGeom prst="rect">
            <a:avLst/>
          </a:prstGeom>
          <a:noFill/>
          <a:ln>
            <a:noFill/>
          </a:ln>
        </p:spPr>
        <p:txBody>
          <a:bodyPr lIns="91425" tIns="91425" rIns="91425" bIns="91425" anchor="b" anchorCtr="0"/>
          <a:lstStyle>
            <a:lvl1pPr algn="ctr" rtl="0">
              <a:lnSpc>
                <a:spcPct val="100000"/>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body" idx="1"/>
          </p:nvPr>
        </p:nvSpPr>
        <p:spPr>
          <a:xfrm>
            <a:off x="4930587" y="381000"/>
            <a:ext cx="3429000" cy="574516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1084729" y="2057400"/>
            <a:ext cx="3429000" cy="3657600"/>
          </a:xfrm>
          <a:prstGeom prst="rect">
            <a:avLst/>
          </a:prstGeom>
          <a:noFill/>
          <a:ln>
            <a:noFill/>
          </a:ln>
        </p:spPr>
        <p:txBody>
          <a:bodyPr lIns="91425" tIns="91425" rIns="91425" bIns="91425" anchor="t" anchorCtr="0"/>
          <a:lstStyle>
            <a:lvl1pPr marL="0" indent="0" algn="ctr" rtl="0">
              <a:spcBef>
                <a:spcPts val="600"/>
              </a:spcBef>
              <a:buFont typeface="Galdeano"/>
              <a:buNone/>
              <a:defRPr/>
            </a:lvl1pPr>
            <a:lvl2pPr marL="457200" indent="0" rtl="0">
              <a:spcBef>
                <a:spcPts val="0"/>
              </a:spcBef>
              <a:buFont typeface="Galdeano"/>
              <a:buNone/>
              <a:defRPr/>
            </a:lvl2pPr>
            <a:lvl3pPr marL="914400" indent="0" rtl="0">
              <a:spcBef>
                <a:spcPts val="0"/>
              </a:spcBef>
              <a:buFont typeface="Galdeano"/>
              <a:buNone/>
              <a:defRPr/>
            </a:lvl3pPr>
            <a:lvl4pPr marL="1371600" indent="0" rtl="0">
              <a:spcBef>
                <a:spcPts val="0"/>
              </a:spcBef>
              <a:buFont typeface="Galdeano"/>
              <a:buNone/>
              <a:defRPr/>
            </a:lvl4pPr>
            <a:lvl5pPr marL="1828800" indent="0" rtl="0">
              <a:spcBef>
                <a:spcPts val="0"/>
              </a:spcBef>
              <a:buFont typeface="Galdeano"/>
              <a:buNone/>
              <a:defRPr/>
            </a:lvl5pPr>
            <a:lvl6pPr marL="2286000" indent="0" rtl="0">
              <a:spcBef>
                <a:spcPts val="0"/>
              </a:spcBef>
              <a:buFont typeface="Galdeano"/>
              <a:buNone/>
              <a:defRPr/>
            </a:lvl6pPr>
            <a:lvl7pPr marL="2743200" indent="0" rtl="0">
              <a:spcBef>
                <a:spcPts val="0"/>
              </a:spcBef>
              <a:buFont typeface="Galdeano"/>
              <a:buNone/>
              <a:defRPr/>
            </a:lvl7pPr>
            <a:lvl8pPr marL="3200400" indent="0" rtl="0">
              <a:spcBef>
                <a:spcPts val="0"/>
              </a:spcBef>
              <a:buFont typeface="Galdeano"/>
              <a:buNone/>
              <a:defRPr/>
            </a:lvl8pPr>
            <a:lvl9pPr marL="3657600" indent="0" rtl="0">
              <a:spcBef>
                <a:spcPts val="0"/>
              </a:spcBef>
              <a:buFont typeface="Galdeano"/>
              <a:buNone/>
              <a:defRPr/>
            </a:lvl9pPr>
          </a:lstStyle>
          <a:p>
            <a:endParaRPr/>
          </a:p>
        </p:txBody>
      </p:sp>
      <p:sp>
        <p:nvSpPr>
          <p:cNvPr id="74" name="Shape 74"/>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7"/>
        <p:cNvGrpSpPr/>
        <p:nvPr/>
      </p:nvGrpSpPr>
      <p:grpSpPr>
        <a:xfrm>
          <a:off x="0" y="0"/>
          <a:ext cx="0" cy="0"/>
          <a:chOff x="0" y="0"/>
          <a:chExt cx="0" cy="0"/>
        </a:xfrm>
      </p:grpSpPr>
      <p:pic>
        <p:nvPicPr>
          <p:cNvPr id="78" name="Shape 7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9" name="Shape 79"/>
          <p:cNvSpPr txBox="1">
            <a:spLocks noGrp="1"/>
          </p:cNvSpPr>
          <p:nvPr>
            <p:ph type="title"/>
          </p:nvPr>
        </p:nvSpPr>
        <p:spPr>
          <a:xfrm>
            <a:off x="4932362" y="739587"/>
            <a:ext cx="3429000" cy="1290380"/>
          </a:xfrm>
          <a:prstGeom prst="rect">
            <a:avLst/>
          </a:prstGeom>
          <a:noFill/>
          <a:ln>
            <a:noFill/>
          </a:ln>
        </p:spPr>
        <p:txBody>
          <a:bodyPr lIns="91425" tIns="91425" rIns="91425" bIns="91425" anchor="b" anchorCtr="0"/>
          <a:lstStyle>
            <a:lvl1pPr algn="ctr" rtl="0">
              <a:lnSpc>
                <a:spcPct val="100000"/>
              </a:lnSpc>
              <a:spcBef>
                <a:spcPts val="0"/>
              </a:spcBef>
              <a:buClr>
                <a:srgbClr val="3F3F3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a:spLocks noGrp="1"/>
          </p:cNvSpPr>
          <p:nvPr>
            <p:ph type="pic" idx="2"/>
          </p:nvPr>
        </p:nvSpPr>
        <p:spPr>
          <a:xfrm>
            <a:off x="1088136" y="779929"/>
            <a:ext cx="3429000" cy="4935071"/>
          </a:xfrm>
          <a:prstGeom prst="rect">
            <a:avLst/>
          </a:prstGeom>
          <a:noFill/>
          <a:ln w="76200" cap="flat">
            <a:solidFill>
              <a:schemeClr val="dk1"/>
            </a:solidFill>
            <a:prstDash val="solid"/>
            <a:miter/>
            <a:headEnd type="none" w="med" len="med"/>
            <a:tailEnd type="none" w="med" len="med"/>
          </a:ln>
        </p:spPr>
      </p:sp>
      <p:sp>
        <p:nvSpPr>
          <p:cNvPr id="81" name="Shape 81"/>
          <p:cNvSpPr txBox="1">
            <a:spLocks noGrp="1"/>
          </p:cNvSpPr>
          <p:nvPr>
            <p:ph type="body" idx="1"/>
          </p:nvPr>
        </p:nvSpPr>
        <p:spPr>
          <a:xfrm>
            <a:off x="4932362" y="2057400"/>
            <a:ext cx="3429000" cy="3657600"/>
          </a:xfrm>
          <a:prstGeom prst="rect">
            <a:avLst/>
          </a:prstGeom>
          <a:noFill/>
          <a:ln>
            <a:noFill/>
          </a:ln>
        </p:spPr>
        <p:txBody>
          <a:bodyPr lIns="91425" tIns="91425" rIns="91425" bIns="91425" anchor="t" anchorCtr="0"/>
          <a:lstStyle>
            <a:lvl1pPr marL="0" indent="0" algn="ctr" rtl="0">
              <a:spcBef>
                <a:spcPts val="600"/>
              </a:spcBef>
              <a:buClr>
                <a:srgbClr val="3F3F3F"/>
              </a:buClr>
              <a:buFont typeface="Galdeano"/>
              <a:buNone/>
              <a:defRPr/>
            </a:lvl1pPr>
            <a:lvl2pPr marL="457200" indent="0" rtl="0">
              <a:spcBef>
                <a:spcPts val="0"/>
              </a:spcBef>
              <a:buFont typeface="Galdeano"/>
              <a:buNone/>
              <a:defRPr/>
            </a:lvl2pPr>
            <a:lvl3pPr marL="914400" indent="0" rtl="0">
              <a:spcBef>
                <a:spcPts val="0"/>
              </a:spcBef>
              <a:buFont typeface="Galdeano"/>
              <a:buNone/>
              <a:defRPr/>
            </a:lvl3pPr>
            <a:lvl4pPr marL="1371600" indent="0" rtl="0">
              <a:spcBef>
                <a:spcPts val="0"/>
              </a:spcBef>
              <a:buFont typeface="Galdeano"/>
              <a:buNone/>
              <a:defRPr/>
            </a:lvl4pPr>
            <a:lvl5pPr marL="1828800" indent="0" rtl="0">
              <a:spcBef>
                <a:spcPts val="0"/>
              </a:spcBef>
              <a:buFont typeface="Galdeano"/>
              <a:buNone/>
              <a:defRPr/>
            </a:lvl5pPr>
            <a:lvl6pPr marL="2286000" indent="0" rtl="0">
              <a:spcBef>
                <a:spcPts val="0"/>
              </a:spcBef>
              <a:buFont typeface="Galdeano"/>
              <a:buNone/>
              <a:defRPr/>
            </a:lvl6pPr>
            <a:lvl7pPr marL="2743200" indent="0" rtl="0">
              <a:spcBef>
                <a:spcPts val="0"/>
              </a:spcBef>
              <a:buFont typeface="Galdeano"/>
              <a:buNone/>
              <a:defRPr/>
            </a:lvl7pPr>
            <a:lvl8pPr marL="3200400" indent="0" rtl="0">
              <a:spcBef>
                <a:spcPts val="0"/>
              </a:spcBef>
              <a:buFont typeface="Galdeano"/>
              <a:buNone/>
              <a:defRPr/>
            </a:lvl8pPr>
            <a:lvl9pPr marL="3657600" indent="0" rtl="0">
              <a:spcBef>
                <a:spcPts val="0"/>
              </a:spcBef>
              <a:buFont typeface="Galdeano"/>
              <a:buNone/>
              <a:defRPr/>
            </a:lvl9pPr>
          </a:lstStyle>
          <a:p>
            <a:endParaRPr/>
          </a:p>
        </p:txBody>
      </p:sp>
      <p:sp>
        <p:nvSpPr>
          <p:cNvPr id="82" name="Shape 82"/>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3" name="Shape 83"/>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4" name="Shape 84"/>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1089024" y="274637"/>
            <a:ext cx="7272339" cy="1339008"/>
          </a:xfrm>
          <a:prstGeom prst="rect">
            <a:avLst/>
          </a:prstGeom>
          <a:noFill/>
          <a:ln>
            <a:noFill/>
          </a:ln>
        </p:spPr>
        <p:txBody>
          <a:bodyPr lIns="91425" tIns="91425" rIns="91425" bIns="91425" anchor="ctr" anchorCtr="0"/>
          <a:lstStyle>
            <a:lvl1pPr marL="0" marR="0" indent="0" algn="ctr" rtl="0">
              <a:lnSpc>
                <a:spcPct val="108333"/>
              </a:lnSpc>
              <a:spcBef>
                <a:spcPts val="0"/>
              </a:spcBef>
              <a:buClr>
                <a:srgbClr val="3F3F3F"/>
              </a:buClr>
              <a:buFont typeface="Galdeano"/>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1089024" y="1801906"/>
            <a:ext cx="7272339" cy="4324257"/>
          </a:xfrm>
          <a:prstGeom prst="rect">
            <a:avLst/>
          </a:prstGeom>
          <a:noFill/>
          <a:ln>
            <a:noFill/>
          </a:ln>
        </p:spPr>
        <p:txBody>
          <a:bodyPr lIns="91425" tIns="91425" rIns="91425" bIns="91425" anchor="t" anchorCtr="0"/>
          <a:lstStyle>
            <a:lvl1pPr marL="282575" marR="0" indent="-130175" algn="l" rtl="0">
              <a:spcBef>
                <a:spcPts val="2000"/>
              </a:spcBef>
              <a:buClr>
                <a:srgbClr val="3F3F3F"/>
              </a:buClr>
              <a:buFont typeface="Noto Symbol"/>
              <a:buChar char="•"/>
              <a:defRPr/>
            </a:lvl1pPr>
            <a:lvl2pPr marL="577850" marR="0" indent="-158750" algn="l" rtl="0">
              <a:spcBef>
                <a:spcPts val="600"/>
              </a:spcBef>
              <a:buClr>
                <a:srgbClr val="3F3F3F"/>
              </a:buClr>
              <a:buFont typeface="Noto Symbol"/>
              <a:buChar char="•"/>
              <a:defRPr/>
            </a:lvl2pPr>
            <a:lvl3pPr marL="860425" marR="0" indent="-161925" algn="l" rtl="0">
              <a:spcBef>
                <a:spcPts val="600"/>
              </a:spcBef>
              <a:buClr>
                <a:srgbClr val="3F3F3F"/>
              </a:buClr>
              <a:buFont typeface="Noto Symbol"/>
              <a:buChar char="•"/>
              <a:defRPr/>
            </a:lvl3pPr>
            <a:lvl4pPr marL="1143000" marR="0" indent="-177800" algn="l" rtl="0">
              <a:spcBef>
                <a:spcPts val="600"/>
              </a:spcBef>
              <a:buClr>
                <a:srgbClr val="3F3F3F"/>
              </a:buClr>
              <a:buFont typeface="Noto Symbol"/>
              <a:buChar char="•"/>
              <a:defRPr/>
            </a:lvl4pPr>
            <a:lvl5pPr marL="1425575" marR="0" indent="-168275" algn="l" rtl="0">
              <a:spcBef>
                <a:spcPts val="600"/>
              </a:spcBef>
              <a:buClr>
                <a:srgbClr val="3F3F3F"/>
              </a:buClr>
              <a:buFont typeface="Noto Symbol"/>
              <a:buChar char="•"/>
              <a:defRPr/>
            </a:lvl5pPr>
            <a:lvl6pPr marL="1711325" marR="0" indent="-174625" algn="l" rtl="0">
              <a:spcBef>
                <a:spcPts val="360"/>
              </a:spcBef>
              <a:buClr>
                <a:srgbClr val="3F3F3F"/>
              </a:buClr>
              <a:buFont typeface="Noto Symbol"/>
              <a:buChar char="•"/>
              <a:defRPr/>
            </a:lvl6pPr>
            <a:lvl7pPr marL="2000250" marR="0" indent="-184150" algn="l" rtl="0">
              <a:spcBef>
                <a:spcPts val="360"/>
              </a:spcBef>
              <a:buClr>
                <a:srgbClr val="3F3F3F"/>
              </a:buClr>
              <a:buFont typeface="Noto Symbol"/>
              <a:buChar char="•"/>
              <a:defRPr/>
            </a:lvl7pPr>
            <a:lvl8pPr marL="2290763" marR="0" indent="-182563" algn="l" rtl="0">
              <a:spcBef>
                <a:spcPts val="360"/>
              </a:spcBef>
              <a:buClr>
                <a:srgbClr val="3F3F3F"/>
              </a:buClr>
              <a:buFont typeface="Noto Symbol"/>
              <a:buChar char="•"/>
              <a:defRPr/>
            </a:lvl8pPr>
            <a:lvl9pPr marL="2571750" marR="0" indent="-184150" algn="l" rtl="0">
              <a:spcBef>
                <a:spcPts val="360"/>
              </a:spcBef>
              <a:buClr>
                <a:srgbClr val="3F3F3F"/>
              </a:buClr>
              <a:buFont typeface="Noto Symbol"/>
              <a:buChar char="•"/>
              <a:defRPr/>
            </a:lvl9pPr>
          </a:lstStyle>
          <a:p>
            <a:endParaRPr/>
          </a:p>
        </p:txBody>
      </p:sp>
      <p:sp>
        <p:nvSpPr>
          <p:cNvPr id="11" name="Shape 11"/>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926198" y="5911273"/>
            <a:ext cx="5677801" cy="675358"/>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buClr>
                <a:srgbClr val="F7D596"/>
              </a:buClr>
              <a:buSzPct val="25000"/>
              <a:buFont typeface="Arial"/>
              <a:buNone/>
            </a:pPr>
            <a:r>
              <a:rPr lang="en-US" sz="2000" b="1" i="0" u="none" strike="noStrike" cap="none" baseline="0">
                <a:solidFill>
                  <a:srgbClr val="F7D596"/>
                </a:solidFill>
                <a:latin typeface="Arial"/>
                <a:ea typeface="Arial"/>
                <a:cs typeface="Arial"/>
                <a:sym typeface="Arial"/>
              </a:rPr>
              <a:t>WORLD MISSION</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089024" y="274637"/>
            <a:ext cx="7272339" cy="1339008"/>
          </a:xfrm>
          <a:prstGeom prst="rect">
            <a:avLst/>
          </a:prstGeom>
          <a:noFill/>
          <a:ln>
            <a:noFill/>
          </a:ln>
        </p:spPr>
        <p:txBody>
          <a:bodyPr lIns="91425" tIns="45700" rIns="91425" bIns="45700" anchor="ctr" anchorCtr="0">
            <a:noAutofit/>
          </a:bodyPr>
          <a:lstStyle/>
          <a:p>
            <a:pPr marL="0" marR="0" lvl="0" indent="0" algn="ctr" rtl="0">
              <a:lnSpc>
                <a:spcPct val="108333"/>
              </a:lnSpc>
              <a:spcBef>
                <a:spcPts val="0"/>
              </a:spcBef>
              <a:buClr>
                <a:srgbClr val="0C0C0C"/>
              </a:buClr>
              <a:buSzPct val="25000"/>
              <a:buFont typeface="Arial"/>
              <a:buNone/>
            </a:pPr>
            <a:r>
              <a:rPr lang="en-US" sz="4800" b="0" i="0" u="none" strike="noStrike" cap="none" baseline="0">
                <a:solidFill>
                  <a:srgbClr val="0C0C0C"/>
                </a:solidFill>
                <a:latin typeface="Arial"/>
                <a:ea typeface="Arial"/>
                <a:cs typeface="Arial"/>
                <a:sym typeface="Arial"/>
              </a:rPr>
              <a:t>Historical Examples</a:t>
            </a:r>
          </a:p>
        </p:txBody>
      </p:sp>
      <p:pic>
        <p:nvPicPr>
          <p:cNvPr id="176" name="Shape 176"/>
          <p:cNvPicPr preferRelativeResize="0"/>
          <p:nvPr/>
        </p:nvPicPr>
        <p:blipFill rotWithShape="1">
          <a:blip r:embed="rId3">
            <a:alphaModFix/>
          </a:blip>
          <a:srcRect/>
          <a:stretch/>
        </p:blipFill>
        <p:spPr>
          <a:xfrm>
            <a:off x="993678" y="1528991"/>
            <a:ext cx="1892300" cy="2540000"/>
          </a:xfrm>
          <a:prstGeom prst="rect">
            <a:avLst/>
          </a:prstGeom>
          <a:noFill/>
          <a:ln>
            <a:noFill/>
          </a:ln>
        </p:spPr>
      </p:pic>
      <p:sp>
        <p:nvSpPr>
          <p:cNvPr id="177" name="Shape 177"/>
          <p:cNvSpPr txBox="1"/>
          <p:nvPr/>
        </p:nvSpPr>
        <p:spPr>
          <a:xfrm>
            <a:off x="993678" y="4155657"/>
            <a:ext cx="2867891" cy="46166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aldeano"/>
              <a:buNone/>
            </a:pPr>
            <a:r>
              <a:rPr lang="en-US" sz="2400" b="0" i="0" u="none" strike="noStrike" cap="none" baseline="0">
                <a:solidFill>
                  <a:schemeClr val="dk1"/>
                </a:solidFill>
                <a:latin typeface="Galdeano"/>
                <a:ea typeface="Galdeano"/>
                <a:cs typeface="Galdeano"/>
                <a:sym typeface="Galdeano"/>
              </a:rPr>
              <a:t>William Carey</a:t>
            </a:r>
          </a:p>
        </p:txBody>
      </p:sp>
      <p:pic>
        <p:nvPicPr>
          <p:cNvPr id="178" name="Shape 178"/>
          <p:cNvPicPr preferRelativeResize="0"/>
          <p:nvPr/>
        </p:nvPicPr>
        <p:blipFill rotWithShape="1">
          <a:blip r:embed="rId4">
            <a:alphaModFix/>
          </a:blip>
          <a:srcRect/>
          <a:stretch/>
        </p:blipFill>
        <p:spPr>
          <a:xfrm>
            <a:off x="3413946" y="1528991"/>
            <a:ext cx="2266949" cy="2857499"/>
          </a:xfrm>
          <a:prstGeom prst="rect">
            <a:avLst/>
          </a:prstGeom>
          <a:noFill/>
          <a:ln>
            <a:noFill/>
          </a:ln>
        </p:spPr>
      </p:pic>
      <p:sp>
        <p:nvSpPr>
          <p:cNvPr id="179" name="Shape 179"/>
          <p:cNvSpPr txBox="1"/>
          <p:nvPr/>
        </p:nvSpPr>
        <p:spPr>
          <a:xfrm>
            <a:off x="3413946" y="4540742"/>
            <a:ext cx="2266949" cy="830996"/>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aldeano"/>
              <a:buNone/>
            </a:pPr>
            <a:r>
              <a:rPr lang="en-US" sz="2400" b="0" i="0" u="none" strike="noStrike" cap="none" baseline="0">
                <a:solidFill>
                  <a:schemeClr val="dk1"/>
                </a:solidFill>
                <a:latin typeface="Galdeano"/>
                <a:ea typeface="Galdeano"/>
                <a:cs typeface="Galdeano"/>
                <a:sym typeface="Galdeano"/>
              </a:rPr>
              <a:t>Adoniram Judson </a:t>
            </a:r>
          </a:p>
        </p:txBody>
      </p:sp>
      <p:pic>
        <p:nvPicPr>
          <p:cNvPr id="180" name="Shape 180"/>
          <p:cNvPicPr preferRelativeResize="0"/>
          <p:nvPr/>
        </p:nvPicPr>
        <p:blipFill rotWithShape="1">
          <a:blip r:embed="rId5">
            <a:alphaModFix/>
          </a:blip>
          <a:srcRect/>
          <a:stretch/>
        </p:blipFill>
        <p:spPr>
          <a:xfrm>
            <a:off x="6205780" y="1639955"/>
            <a:ext cx="2155583" cy="3316285"/>
          </a:xfrm>
          <a:prstGeom prst="rect">
            <a:avLst/>
          </a:prstGeom>
          <a:noFill/>
          <a:ln>
            <a:noFill/>
          </a:ln>
        </p:spPr>
      </p:pic>
      <p:sp>
        <p:nvSpPr>
          <p:cNvPr id="181" name="Shape 181"/>
          <p:cNvSpPr txBox="1"/>
          <p:nvPr/>
        </p:nvSpPr>
        <p:spPr>
          <a:xfrm>
            <a:off x="6205780" y="4982548"/>
            <a:ext cx="2420120" cy="46166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aldeano"/>
              <a:buNone/>
            </a:pPr>
            <a:r>
              <a:rPr lang="en-US" sz="2400" b="0" i="0" u="none" strike="noStrike" cap="none" baseline="0">
                <a:solidFill>
                  <a:schemeClr val="dk1"/>
                </a:solidFill>
                <a:latin typeface="Galdeano"/>
                <a:ea typeface="Galdeano"/>
                <a:cs typeface="Galdeano"/>
                <a:sym typeface="Galdeano"/>
              </a:rPr>
              <a:t>Amy Carmichael</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1089024" y="274637"/>
            <a:ext cx="7272339" cy="1339008"/>
          </a:xfrm>
          <a:prstGeom prst="rect">
            <a:avLst/>
          </a:prstGeom>
          <a:noFill/>
          <a:ln>
            <a:noFill/>
          </a:ln>
        </p:spPr>
        <p:txBody>
          <a:bodyPr lIns="91425" tIns="45700" rIns="91425" bIns="45700" anchor="ctr" anchorCtr="0">
            <a:noAutofit/>
          </a:bodyPr>
          <a:lstStyle/>
          <a:p>
            <a:pPr marL="0" marR="0" lvl="0" indent="0" algn="ctr" rtl="0">
              <a:lnSpc>
                <a:spcPct val="108333"/>
              </a:lnSpc>
              <a:spcBef>
                <a:spcPts val="0"/>
              </a:spcBef>
              <a:buClr>
                <a:srgbClr val="0C0C0C"/>
              </a:buClr>
              <a:buSzPct val="25000"/>
              <a:buFont typeface="Arial"/>
              <a:buNone/>
            </a:pPr>
            <a:r>
              <a:rPr lang="en-US" sz="4800" b="0" i="0" u="none" strike="noStrike" cap="none" baseline="0">
                <a:solidFill>
                  <a:srgbClr val="0C0C0C"/>
                </a:solidFill>
                <a:latin typeface="Arial"/>
                <a:ea typeface="Arial"/>
                <a:cs typeface="Arial"/>
                <a:sym typeface="Arial"/>
              </a:rPr>
              <a:t>Church Activities / Outreach</a:t>
            </a:r>
          </a:p>
        </p:txBody>
      </p:sp>
      <p:sp>
        <p:nvSpPr>
          <p:cNvPr id="188" name="Shape 188"/>
          <p:cNvSpPr txBox="1">
            <a:spLocks noGrp="1"/>
          </p:cNvSpPr>
          <p:nvPr>
            <p:ph type="body" idx="1"/>
          </p:nvPr>
        </p:nvSpPr>
        <p:spPr>
          <a:xfrm>
            <a:off x="1089024" y="1801906"/>
            <a:ext cx="7272339" cy="4324257"/>
          </a:xfrm>
          <a:prstGeom prst="rect">
            <a:avLst/>
          </a:prstGeom>
          <a:noFill/>
          <a:ln>
            <a:noFill/>
          </a:ln>
        </p:spPr>
        <p:txBody>
          <a:bodyPr lIns="91425" tIns="45700" rIns="91425" bIns="45700" anchor="t" anchorCtr="0">
            <a:noAutofit/>
          </a:bodyPr>
          <a:lstStyle/>
          <a:p>
            <a:pPr marL="0" marR="0" lvl="0" indent="0" algn="l" rtl="0">
              <a:spcBef>
                <a:spcPts val="0"/>
              </a:spcBef>
              <a:buClr>
                <a:srgbClr val="0C0C0C"/>
              </a:buClr>
              <a:buFont typeface="Noto Symbol"/>
              <a:buNone/>
            </a:pPr>
            <a:endParaRPr sz="2400" b="0" i="0" u="none" strike="noStrike" cap="none" baseline="0">
              <a:solidFill>
                <a:srgbClr val="0C0C0C"/>
              </a:solidFill>
              <a:latin typeface="Arial"/>
              <a:ea typeface="Arial"/>
              <a:cs typeface="Arial"/>
              <a:sym typeface="Arial"/>
            </a:endParaRPr>
          </a:p>
          <a:p>
            <a:pPr marL="0" marR="0" lvl="0" indent="0" algn="l" rtl="0">
              <a:spcBef>
                <a:spcPts val="2000"/>
              </a:spcBef>
              <a:buClr>
                <a:srgbClr val="0C0C0C"/>
              </a:buClr>
              <a:buFont typeface="Noto Symbol"/>
              <a:buNone/>
            </a:pPr>
            <a:endParaRPr sz="2400" b="0" i="0" u="none" strike="noStrike" cap="none" baseline="0">
              <a:solidFill>
                <a:srgbClr val="0C0C0C"/>
              </a:solidFill>
              <a:latin typeface="Arial"/>
              <a:ea typeface="Arial"/>
              <a:cs typeface="Arial"/>
              <a:sym typeface="Arial"/>
            </a:endParaRPr>
          </a:p>
        </p:txBody>
      </p:sp>
      <p:grpSp>
        <p:nvGrpSpPr>
          <p:cNvPr id="189" name="Shape 189"/>
          <p:cNvGrpSpPr/>
          <p:nvPr/>
        </p:nvGrpSpPr>
        <p:grpSpPr>
          <a:xfrm>
            <a:off x="2007113" y="1613652"/>
            <a:ext cx="5129784" cy="5213236"/>
            <a:chOff x="1690877" y="0"/>
            <a:chExt cx="5129784" cy="5829405"/>
          </a:xfrm>
        </p:grpSpPr>
        <p:sp>
          <p:nvSpPr>
            <p:cNvPr id="190" name="Shape 190"/>
            <p:cNvSpPr/>
            <p:nvPr/>
          </p:nvSpPr>
          <p:spPr>
            <a:xfrm>
              <a:off x="1690877" y="0"/>
              <a:ext cx="2098547" cy="1165859"/>
            </a:xfrm>
            <a:prstGeom prst="roundRect">
              <a:avLst>
                <a:gd name="adj" fmla="val 10000"/>
              </a:avLst>
            </a:prstGeom>
            <a:solidFill>
              <a:srgbClr val="E8E5D8">
                <a:alpha val="89803"/>
              </a:srgbClr>
            </a:solidFill>
            <a:ln w="38100" cap="flat">
              <a:solidFill>
                <a:srgbClr val="E8E5D8">
                  <a:alpha val="89803"/>
                </a:srgbClr>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191" name="Shape 191"/>
            <p:cNvSpPr txBox="1"/>
            <p:nvPr/>
          </p:nvSpPr>
          <p:spPr>
            <a:xfrm>
              <a:off x="1725025" y="34147"/>
              <a:ext cx="2030253" cy="1097566"/>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735"/>
                </a:spcAft>
                <a:buSzPct val="25000"/>
                <a:buNone/>
              </a:pPr>
              <a:r>
                <a:rPr lang="en-US" sz="2100" b="0" i="0" u="none" strike="noStrike" cap="none" baseline="0">
                  <a:solidFill>
                    <a:srgbClr val="0C0C0C"/>
                  </a:solidFill>
                  <a:latin typeface="Galdeano"/>
                  <a:ea typeface="Galdeano"/>
                  <a:cs typeface="Galdeano"/>
                  <a:sym typeface="Galdeano"/>
                </a:rPr>
                <a:t>World Mission Night</a:t>
              </a:r>
            </a:p>
          </p:txBody>
        </p:sp>
        <p:sp>
          <p:nvSpPr>
            <p:cNvPr id="192" name="Shape 192"/>
            <p:cNvSpPr/>
            <p:nvPr/>
          </p:nvSpPr>
          <p:spPr>
            <a:xfrm>
              <a:off x="4722114" y="0"/>
              <a:ext cx="2098547" cy="1165859"/>
            </a:xfrm>
            <a:prstGeom prst="roundRect">
              <a:avLst>
                <a:gd name="adj" fmla="val 10000"/>
              </a:avLst>
            </a:prstGeom>
            <a:solidFill>
              <a:srgbClr val="E8E5D8">
                <a:alpha val="89803"/>
              </a:srgbClr>
            </a:solidFill>
            <a:ln w="38100" cap="flat">
              <a:solidFill>
                <a:srgbClr val="E8E5D8">
                  <a:alpha val="89803"/>
                </a:srgbClr>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193" name="Shape 193"/>
            <p:cNvSpPr txBox="1"/>
            <p:nvPr/>
          </p:nvSpPr>
          <p:spPr>
            <a:xfrm>
              <a:off x="4687968" y="34147"/>
              <a:ext cx="2098546" cy="1097566"/>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735"/>
                </a:spcAft>
                <a:buSzPct val="25000"/>
                <a:buNone/>
              </a:pPr>
              <a:r>
                <a:rPr lang="en-US" sz="2100" b="0" i="0" u="none" strike="noStrike" cap="none" baseline="0" dirty="0" smtClean="0">
                  <a:solidFill>
                    <a:schemeClr val="dk1"/>
                  </a:solidFill>
                  <a:latin typeface="Galdeano"/>
                  <a:ea typeface="Galdeano"/>
                  <a:cs typeface="Galdeano"/>
                  <a:sym typeface="Galdeano"/>
                </a:rPr>
                <a:t>Writing/Emailing </a:t>
              </a:r>
              <a:r>
                <a:rPr lang="en-US" sz="2100" b="0" i="0" u="none" strike="noStrike" cap="none" baseline="0" dirty="0">
                  <a:solidFill>
                    <a:schemeClr val="dk1"/>
                  </a:solidFill>
                  <a:latin typeface="Galdeano"/>
                  <a:ea typeface="Galdeano"/>
                  <a:cs typeface="Galdeano"/>
                  <a:sym typeface="Galdeano"/>
                </a:rPr>
                <a:t>Missionaries</a:t>
              </a:r>
            </a:p>
          </p:txBody>
        </p:sp>
        <p:sp>
          <p:nvSpPr>
            <p:cNvPr id="194" name="Shape 194"/>
            <p:cNvSpPr/>
            <p:nvPr/>
          </p:nvSpPr>
          <p:spPr>
            <a:xfrm>
              <a:off x="1715367" y="4954905"/>
              <a:ext cx="5080800" cy="874500"/>
            </a:xfrm>
            <a:prstGeom prst="rect">
              <a:avLst/>
            </a:prstGeom>
            <a:solidFill>
              <a:srgbClr val="E8E5D8">
                <a:alpha val="89803"/>
              </a:srgbClr>
            </a:solidFill>
            <a:ln w="38100" cap="flat">
              <a:solidFill>
                <a:srgbClr val="E8E5D8">
                  <a:alpha val="89803"/>
                </a:srgbClr>
              </a:solidFill>
              <a:prstDash val="solid"/>
              <a:miter/>
              <a:headEnd type="none" w="med" len="med"/>
              <a:tailEnd type="none" w="med" len="med"/>
            </a:ln>
          </p:spPr>
          <p:txBody>
            <a:bodyPr lIns="91425" tIns="91425" rIns="91425" bIns="91425" anchor="ctr" anchorCtr="0">
              <a:noAutofit/>
            </a:bodyPr>
            <a:lstStyle/>
            <a:p>
              <a:pPr algn="ctr">
                <a:spcBef>
                  <a:spcPts val="0"/>
                </a:spcBef>
                <a:buNone/>
              </a:pPr>
              <a:r>
                <a:rPr lang="en-US" sz="3000" b="1" dirty="0">
                  <a:solidFill>
                    <a:schemeClr val="tx1"/>
                  </a:solidFill>
                </a:rPr>
                <a:t>One to one Bible Study</a:t>
              </a:r>
            </a:p>
          </p:txBody>
        </p:sp>
        <p:sp>
          <p:nvSpPr>
            <p:cNvPr id="195" name="Shape 195"/>
            <p:cNvSpPr/>
            <p:nvPr/>
          </p:nvSpPr>
          <p:spPr>
            <a:xfrm>
              <a:off x="1720015" y="4596880"/>
              <a:ext cx="5071507" cy="338308"/>
            </a:xfrm>
            <a:prstGeom prst="rect">
              <a:avLst/>
            </a:prstGeom>
            <a:solidFill>
              <a:srgbClr val="E8E5D8">
                <a:alpha val="89803"/>
              </a:srgbClr>
            </a:solidFill>
            <a:ln w="38100" cap="flat">
              <a:solidFill>
                <a:srgbClr val="E8E5D8">
                  <a:alpha val="89803"/>
                </a:srgbClr>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196" name="Shape 196"/>
            <p:cNvSpPr/>
            <p:nvPr/>
          </p:nvSpPr>
          <p:spPr>
            <a:xfrm>
              <a:off x="4722114" y="3567530"/>
              <a:ext cx="2098547" cy="979321"/>
            </a:xfrm>
            <a:prstGeom prst="roundRect">
              <a:avLst>
                <a:gd name="adj" fmla="val 16667"/>
              </a:avLst>
            </a:prstGeom>
            <a:solidFill>
              <a:schemeClr val="accent3">
                <a:alpha val="89803"/>
              </a:schemeClr>
            </a:solidFill>
            <a:ln w="38100" cap="flat">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197" name="Shape 197"/>
            <p:cNvSpPr txBox="1"/>
            <p:nvPr/>
          </p:nvSpPr>
          <p:spPr>
            <a:xfrm>
              <a:off x="4769921" y="3615337"/>
              <a:ext cx="2002934" cy="883708"/>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630"/>
                </a:spcAft>
                <a:buSzPct val="25000"/>
                <a:buNone/>
              </a:pPr>
              <a:r>
                <a:rPr lang="en-US" sz="1800" b="0" i="0" u="none" strike="noStrike" cap="none" baseline="0">
                  <a:solidFill>
                    <a:schemeClr val="lt1"/>
                  </a:solidFill>
                  <a:latin typeface="Galdeano"/>
                  <a:ea typeface="Galdeano"/>
                  <a:cs typeface="Galdeano"/>
                  <a:sym typeface="Galdeano"/>
                </a:rPr>
                <a:t>Visiting Missionaries</a:t>
              </a:r>
            </a:p>
          </p:txBody>
        </p:sp>
        <p:sp>
          <p:nvSpPr>
            <p:cNvPr id="198" name="Shape 198"/>
            <p:cNvSpPr/>
            <p:nvPr/>
          </p:nvSpPr>
          <p:spPr>
            <a:xfrm>
              <a:off x="4722114" y="2518257"/>
              <a:ext cx="2098547" cy="979321"/>
            </a:xfrm>
            <a:prstGeom prst="roundRect">
              <a:avLst>
                <a:gd name="adj" fmla="val 16667"/>
              </a:avLst>
            </a:prstGeom>
            <a:solidFill>
              <a:schemeClr val="accent3">
                <a:alpha val="81960"/>
              </a:schemeClr>
            </a:solidFill>
            <a:ln w="38100" cap="flat">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199" name="Shape 199"/>
            <p:cNvSpPr txBox="1"/>
            <p:nvPr/>
          </p:nvSpPr>
          <p:spPr>
            <a:xfrm>
              <a:off x="4769921" y="2566064"/>
              <a:ext cx="2002934" cy="883708"/>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630"/>
                </a:spcAft>
                <a:buSzPct val="25000"/>
                <a:buNone/>
              </a:pPr>
              <a:r>
                <a:rPr lang="en-US" sz="1800" b="0" i="0" u="none" strike="noStrike" cap="none" baseline="0">
                  <a:solidFill>
                    <a:schemeClr val="lt1"/>
                  </a:solidFill>
                  <a:latin typeface="Galdeano"/>
                  <a:ea typeface="Galdeano"/>
                  <a:cs typeface="Galdeano"/>
                  <a:sym typeface="Galdeano"/>
                </a:rPr>
                <a:t>TBC</a:t>
              </a:r>
            </a:p>
          </p:txBody>
        </p:sp>
        <p:sp>
          <p:nvSpPr>
            <p:cNvPr id="200" name="Shape 200"/>
            <p:cNvSpPr/>
            <p:nvPr/>
          </p:nvSpPr>
          <p:spPr>
            <a:xfrm>
              <a:off x="4722114" y="1468983"/>
              <a:ext cx="2098547" cy="979321"/>
            </a:xfrm>
            <a:prstGeom prst="roundRect">
              <a:avLst>
                <a:gd name="adj" fmla="val 16667"/>
              </a:avLst>
            </a:prstGeom>
            <a:solidFill>
              <a:schemeClr val="accent3">
                <a:alpha val="74117"/>
              </a:schemeClr>
            </a:solidFill>
            <a:ln w="38100" cap="flat">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201" name="Shape 201"/>
            <p:cNvSpPr txBox="1"/>
            <p:nvPr/>
          </p:nvSpPr>
          <p:spPr>
            <a:xfrm>
              <a:off x="4769921" y="1516790"/>
              <a:ext cx="2002934" cy="883708"/>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630"/>
                </a:spcAft>
                <a:buSzPct val="25000"/>
                <a:buNone/>
              </a:pPr>
              <a:r>
                <a:rPr lang="en-US" sz="1800" b="0" i="0" u="none" strike="noStrike" cap="none" baseline="0">
                  <a:solidFill>
                    <a:schemeClr val="lt1"/>
                  </a:solidFill>
                  <a:latin typeface="Galdeano"/>
                  <a:ea typeface="Galdeano"/>
                  <a:cs typeface="Galdeano"/>
                  <a:sym typeface="Galdeano"/>
                </a:rPr>
                <a:t>Overflow (Friday Nights)</a:t>
              </a:r>
            </a:p>
          </p:txBody>
        </p:sp>
        <p:sp>
          <p:nvSpPr>
            <p:cNvPr id="202" name="Shape 202"/>
            <p:cNvSpPr/>
            <p:nvPr/>
          </p:nvSpPr>
          <p:spPr>
            <a:xfrm>
              <a:off x="1690877" y="3567530"/>
              <a:ext cx="2098547" cy="979321"/>
            </a:xfrm>
            <a:prstGeom prst="roundRect">
              <a:avLst>
                <a:gd name="adj" fmla="val 16667"/>
              </a:avLst>
            </a:prstGeom>
            <a:solidFill>
              <a:schemeClr val="accent3">
                <a:alpha val="65882"/>
              </a:schemeClr>
            </a:solidFill>
            <a:ln w="38100" cap="flat">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203" name="Shape 203"/>
            <p:cNvSpPr txBox="1"/>
            <p:nvPr/>
          </p:nvSpPr>
          <p:spPr>
            <a:xfrm>
              <a:off x="1738684" y="3615337"/>
              <a:ext cx="2002934" cy="883708"/>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630"/>
                </a:spcAft>
                <a:buSzPct val="25000"/>
                <a:buNone/>
              </a:pPr>
              <a:r>
                <a:rPr lang="en-US" sz="1800" b="0" i="0" u="none" strike="noStrike" cap="none" baseline="0">
                  <a:solidFill>
                    <a:schemeClr val="lt1"/>
                  </a:solidFill>
                  <a:latin typeface="Galdeano"/>
                  <a:ea typeface="Galdeano"/>
                  <a:cs typeface="Galdeano"/>
                  <a:sym typeface="Galdeano"/>
                </a:rPr>
                <a:t>2 x 2 Evangelizing</a:t>
              </a:r>
            </a:p>
          </p:txBody>
        </p:sp>
        <p:sp>
          <p:nvSpPr>
            <p:cNvPr id="204" name="Shape 204"/>
            <p:cNvSpPr/>
            <p:nvPr/>
          </p:nvSpPr>
          <p:spPr>
            <a:xfrm>
              <a:off x="1690877" y="2518257"/>
              <a:ext cx="2098547" cy="979321"/>
            </a:xfrm>
            <a:prstGeom prst="roundRect">
              <a:avLst>
                <a:gd name="adj" fmla="val 16667"/>
              </a:avLst>
            </a:prstGeom>
            <a:solidFill>
              <a:schemeClr val="accent3">
                <a:alpha val="58039"/>
              </a:schemeClr>
            </a:solidFill>
            <a:ln w="38100" cap="flat">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205" name="Shape 205"/>
            <p:cNvSpPr txBox="1"/>
            <p:nvPr/>
          </p:nvSpPr>
          <p:spPr>
            <a:xfrm>
              <a:off x="1738684" y="2566064"/>
              <a:ext cx="2002934" cy="883708"/>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630"/>
                </a:spcAft>
                <a:buSzPct val="25000"/>
                <a:buNone/>
              </a:pPr>
              <a:r>
                <a:rPr lang="en-US" sz="1800" b="0" i="0" u="none" strike="noStrike" cap="none" baseline="0">
                  <a:solidFill>
                    <a:schemeClr val="lt1"/>
                  </a:solidFill>
                  <a:latin typeface="Galdeano"/>
                  <a:ea typeface="Galdeano"/>
                  <a:cs typeface="Galdeano"/>
                  <a:sym typeface="Galdeano"/>
                </a:rPr>
                <a:t>Conferences</a:t>
              </a:r>
            </a:p>
          </p:txBody>
        </p:sp>
        <p:sp>
          <p:nvSpPr>
            <p:cNvPr id="206" name="Shape 206"/>
            <p:cNvSpPr/>
            <p:nvPr/>
          </p:nvSpPr>
          <p:spPr>
            <a:xfrm>
              <a:off x="1690877" y="1468983"/>
              <a:ext cx="2098547" cy="979321"/>
            </a:xfrm>
            <a:prstGeom prst="roundRect">
              <a:avLst>
                <a:gd name="adj" fmla="val 16667"/>
              </a:avLst>
            </a:prstGeom>
            <a:solidFill>
              <a:schemeClr val="accent3">
                <a:alpha val="49803"/>
              </a:schemeClr>
            </a:solidFill>
            <a:ln w="38100" cap="flat">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207" name="Shape 207"/>
            <p:cNvSpPr txBox="1"/>
            <p:nvPr/>
          </p:nvSpPr>
          <p:spPr>
            <a:xfrm>
              <a:off x="1738684" y="1516790"/>
              <a:ext cx="2002934" cy="883708"/>
            </a:xfrm>
            <a:prstGeom prst="rect">
              <a:avLst/>
            </a:prstGeom>
            <a:noFill/>
            <a:ln>
              <a:noFill/>
            </a:ln>
          </p:spPr>
          <p:txBody>
            <a:bodyPr lIns="68575" tIns="68575" rIns="68575" bIns="68575" anchor="ctr" anchorCtr="0">
              <a:noAutofit/>
            </a:bodyPr>
            <a:lstStyle/>
            <a:p>
              <a:pPr marL="0" marR="0" lvl="0" indent="0" algn="ctr" rtl="0">
                <a:lnSpc>
                  <a:spcPct val="90000"/>
                </a:lnSpc>
                <a:spcBef>
                  <a:spcPts val="0"/>
                </a:spcBef>
                <a:spcAft>
                  <a:spcPts val="630"/>
                </a:spcAft>
                <a:buSzPct val="25000"/>
                <a:buNone/>
              </a:pPr>
              <a:r>
                <a:rPr lang="en-US" sz="1800" b="0" i="0" u="none" strike="noStrike" cap="none" baseline="0">
                  <a:solidFill>
                    <a:schemeClr val="lt1"/>
                  </a:solidFill>
                  <a:latin typeface="Galdeano"/>
                  <a:ea typeface="Galdeano"/>
                  <a:cs typeface="Galdeano"/>
                  <a:sym typeface="Galdeano"/>
                </a:rPr>
                <a:t>Hosting Missionary Families</a:t>
              </a:r>
            </a:p>
          </p:txBody>
        </p:sp>
      </p:gr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0" y="0"/>
            <a:ext cx="9448800" cy="1339008"/>
          </a:xfrm>
          <a:prstGeom prst="rect">
            <a:avLst/>
          </a:prstGeom>
          <a:noFill/>
          <a:ln>
            <a:noFill/>
          </a:ln>
        </p:spPr>
        <p:txBody>
          <a:bodyPr lIns="91425" tIns="45700" rIns="91425" bIns="45700" anchor="ctr" anchorCtr="0">
            <a:noAutofit/>
          </a:bodyPr>
          <a:lstStyle/>
          <a:p>
            <a:pPr marL="0" marR="0" lvl="0" indent="0" algn="ctr" rtl="0">
              <a:lnSpc>
                <a:spcPct val="118181"/>
              </a:lnSpc>
              <a:spcBef>
                <a:spcPts val="0"/>
              </a:spcBef>
              <a:buClr>
                <a:srgbClr val="0C0C0C"/>
              </a:buClr>
              <a:buSzPct val="25000"/>
              <a:buFont typeface="Arial"/>
              <a:buNone/>
            </a:pPr>
            <a:r>
              <a:rPr lang="en-US" sz="4400" b="0" i="0" u="none" strike="noStrike" cap="none" baseline="0">
                <a:solidFill>
                  <a:srgbClr val="0C0C0C"/>
                </a:solidFill>
                <a:latin typeface="Arial"/>
                <a:ea typeface="Arial"/>
                <a:cs typeface="Arial"/>
                <a:sym typeface="Arial"/>
                <a:rtl val="0"/>
              </a:rPr>
              <a:t>Short &amp; Long-Term Missionaries</a:t>
            </a:r>
          </a:p>
        </p:txBody>
      </p:sp>
      <p:pic>
        <p:nvPicPr>
          <p:cNvPr id="214" name="Shape 214"/>
          <p:cNvPicPr preferRelativeResize="0"/>
          <p:nvPr/>
        </p:nvPicPr>
        <p:blipFill rotWithShape="1">
          <a:blip r:embed="rId3">
            <a:alphaModFix/>
          </a:blip>
          <a:srcRect/>
          <a:stretch/>
        </p:blipFill>
        <p:spPr>
          <a:xfrm>
            <a:off x="2473849" y="1038530"/>
            <a:ext cx="4501101" cy="2218909"/>
          </a:xfrm>
          <a:prstGeom prst="rect">
            <a:avLst/>
          </a:prstGeom>
          <a:noFill/>
          <a:ln>
            <a:noFill/>
          </a:ln>
        </p:spPr>
      </p:pic>
      <p:pic>
        <p:nvPicPr>
          <p:cNvPr id="215" name="Shape 215"/>
          <p:cNvPicPr preferRelativeResize="0"/>
          <p:nvPr/>
        </p:nvPicPr>
        <p:blipFill rotWithShape="1">
          <a:blip r:embed="rId4">
            <a:alphaModFix/>
          </a:blip>
          <a:srcRect/>
          <a:stretch/>
        </p:blipFill>
        <p:spPr>
          <a:xfrm>
            <a:off x="2474641" y="3340876"/>
            <a:ext cx="4501101" cy="2600165"/>
          </a:xfrm>
          <a:prstGeom prst="rect">
            <a:avLst/>
          </a:prstGeom>
          <a:noFill/>
          <a:ln>
            <a:noFill/>
          </a:ln>
        </p:spPr>
      </p:pic>
      <p:sp>
        <p:nvSpPr>
          <p:cNvPr id="216" name="Shape 216"/>
          <p:cNvSpPr/>
          <p:nvPr/>
        </p:nvSpPr>
        <p:spPr>
          <a:xfrm>
            <a:off x="2474641" y="6107917"/>
            <a:ext cx="45720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Galdeano"/>
                <a:ea typeface="Galdeano"/>
                <a:cs typeface="Galdeano"/>
                <a:sym typeface="Galdeano"/>
              </a:rPr>
              <a:t>https://discipleallnations.wordpress.com/tag/center-for-the-study-of-global-christianity/</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1089024" y="274637"/>
            <a:ext cx="7272339" cy="1339008"/>
          </a:xfrm>
          <a:prstGeom prst="rect">
            <a:avLst/>
          </a:prstGeom>
          <a:noFill/>
          <a:ln>
            <a:noFill/>
          </a:ln>
        </p:spPr>
        <p:txBody>
          <a:bodyPr lIns="91425" tIns="45700" rIns="91425" bIns="45700" anchor="ctr" anchorCtr="0">
            <a:noAutofit/>
          </a:bodyPr>
          <a:lstStyle/>
          <a:p>
            <a:pPr marL="0" marR="0" lvl="0" indent="0" algn="ctr" rtl="0">
              <a:lnSpc>
                <a:spcPct val="108333"/>
              </a:lnSpc>
              <a:spcBef>
                <a:spcPts val="0"/>
              </a:spcBef>
              <a:buClr>
                <a:srgbClr val="0C0C0C"/>
              </a:buClr>
              <a:buSzPct val="25000"/>
              <a:buFont typeface="Arial"/>
              <a:buNone/>
            </a:pPr>
            <a:r>
              <a:rPr lang="en-US" sz="4800" b="0" i="0" u="none" strike="noStrike" cap="none" baseline="0">
                <a:solidFill>
                  <a:srgbClr val="0C0C0C"/>
                </a:solidFill>
                <a:latin typeface="Arial"/>
                <a:ea typeface="Arial"/>
                <a:cs typeface="Arial"/>
                <a:sym typeface="Arial"/>
              </a:rPr>
              <a:t>Other College Ministries</a:t>
            </a:r>
          </a:p>
        </p:txBody>
      </p:sp>
      <p:pic>
        <p:nvPicPr>
          <p:cNvPr id="223" name="Shape 223"/>
          <p:cNvPicPr preferRelativeResize="0"/>
          <p:nvPr/>
        </p:nvPicPr>
        <p:blipFill rotWithShape="1">
          <a:blip r:embed="rId3">
            <a:alphaModFix/>
          </a:blip>
          <a:srcRect/>
          <a:stretch/>
        </p:blipFill>
        <p:spPr>
          <a:xfrm rot="-2021468">
            <a:off x="4981843" y="4085019"/>
            <a:ext cx="3856603" cy="1513857"/>
          </a:xfrm>
          <a:prstGeom prst="rect">
            <a:avLst/>
          </a:prstGeom>
          <a:noFill/>
          <a:ln>
            <a:noFill/>
          </a:ln>
        </p:spPr>
      </p:pic>
      <p:pic>
        <p:nvPicPr>
          <p:cNvPr id="224" name="Shape 224"/>
          <p:cNvPicPr preferRelativeResize="0"/>
          <p:nvPr/>
        </p:nvPicPr>
        <p:blipFill rotWithShape="1">
          <a:blip r:embed="rId4">
            <a:alphaModFix/>
          </a:blip>
          <a:srcRect/>
          <a:stretch/>
        </p:blipFill>
        <p:spPr>
          <a:xfrm rot="1742753">
            <a:off x="1004816" y="3985110"/>
            <a:ext cx="2717800" cy="2038350"/>
          </a:xfrm>
          <a:prstGeom prst="rect">
            <a:avLst/>
          </a:prstGeom>
          <a:noFill/>
          <a:ln>
            <a:noFill/>
          </a:ln>
        </p:spPr>
      </p:pic>
      <p:pic>
        <p:nvPicPr>
          <p:cNvPr id="225" name="Shape 225"/>
          <p:cNvPicPr preferRelativeResize="0"/>
          <p:nvPr/>
        </p:nvPicPr>
        <p:blipFill rotWithShape="1">
          <a:blip r:embed="rId5">
            <a:alphaModFix/>
          </a:blip>
          <a:srcRect/>
          <a:stretch/>
        </p:blipFill>
        <p:spPr>
          <a:xfrm>
            <a:off x="2776460" y="1613645"/>
            <a:ext cx="3897463" cy="255041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5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1089024" y="274637"/>
            <a:ext cx="7272339" cy="1339008"/>
          </a:xfrm>
          <a:prstGeom prst="rect">
            <a:avLst/>
          </a:prstGeom>
          <a:noFill/>
          <a:ln>
            <a:noFill/>
          </a:ln>
        </p:spPr>
        <p:txBody>
          <a:bodyPr lIns="91425" tIns="45700" rIns="91425" bIns="45700" anchor="ctr" anchorCtr="0">
            <a:noAutofit/>
          </a:bodyPr>
          <a:lstStyle/>
          <a:p>
            <a:pPr marL="0" marR="0" lvl="0" indent="0" algn="ctr" rtl="0">
              <a:lnSpc>
                <a:spcPct val="108333"/>
              </a:lnSpc>
              <a:spcBef>
                <a:spcPts val="0"/>
              </a:spcBef>
              <a:buClr>
                <a:srgbClr val="0C0C0C"/>
              </a:buClr>
              <a:buSzPct val="25000"/>
              <a:buFont typeface="Arial"/>
              <a:buNone/>
            </a:pPr>
            <a:r>
              <a:rPr lang="en-US" sz="4800" b="0" i="0" u="none" strike="noStrike" cap="none" baseline="0">
                <a:solidFill>
                  <a:srgbClr val="0C0C0C"/>
                </a:solidFill>
                <a:latin typeface="Arial"/>
                <a:ea typeface="Arial"/>
                <a:cs typeface="Arial"/>
                <a:sym typeface="Arial"/>
              </a:rPr>
              <a:t>Q &amp; A</a:t>
            </a:r>
          </a:p>
        </p:txBody>
      </p:sp>
      <p:sp>
        <p:nvSpPr>
          <p:cNvPr id="232" name="Shape 232"/>
          <p:cNvSpPr txBox="1">
            <a:spLocks noGrp="1"/>
          </p:cNvSpPr>
          <p:nvPr>
            <p:ph type="body" idx="1"/>
          </p:nvPr>
        </p:nvSpPr>
        <p:spPr>
          <a:xfrm>
            <a:off x="1089024" y="1801906"/>
            <a:ext cx="7272339" cy="4324257"/>
          </a:xfrm>
          <a:prstGeom prst="rect">
            <a:avLst/>
          </a:prstGeom>
          <a:noFill/>
          <a:ln>
            <a:noFill/>
          </a:ln>
        </p:spPr>
        <p:txBody>
          <a:bodyPr lIns="91425" tIns="45700" rIns="91425" bIns="45700" anchor="t" anchorCtr="0">
            <a:noAutofit/>
          </a:bodyPr>
          <a:lstStyle/>
          <a:p>
            <a:pPr marL="0" marR="0" lvl="0" indent="0" algn="l" rtl="0">
              <a:spcBef>
                <a:spcPts val="0"/>
              </a:spcBef>
              <a:buClr>
                <a:srgbClr val="0C0C0C"/>
              </a:buClr>
              <a:buFont typeface="Noto Symbol"/>
              <a:buNone/>
            </a:pPr>
            <a:endParaRPr sz="2400" b="0" i="0" u="none" strike="noStrike" cap="none" baseline="0">
              <a:solidFill>
                <a:srgbClr val="0C0C0C"/>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1089024" y="1801906"/>
            <a:ext cx="7272339" cy="4324257"/>
          </a:xfrm>
          <a:prstGeom prst="rect">
            <a:avLst/>
          </a:prstGeom>
          <a:noFill/>
          <a:ln>
            <a:noFill/>
          </a:ln>
        </p:spPr>
        <p:txBody>
          <a:bodyPr lIns="91425" tIns="45700" rIns="91425" bIns="45700" anchor="t" anchorCtr="0">
            <a:noAutofit/>
          </a:bodyPr>
          <a:lstStyle/>
          <a:p>
            <a:pPr marL="0" marR="0" lvl="0" indent="0" algn="ctr" rtl="0">
              <a:spcBef>
                <a:spcPts val="0"/>
              </a:spcBef>
              <a:buClr>
                <a:srgbClr val="0C0C0C"/>
              </a:buClr>
              <a:buSzPct val="25000"/>
              <a:buFont typeface="Noto Symbol"/>
              <a:buNone/>
            </a:pPr>
            <a:r>
              <a:rPr lang="en-US" sz="2400" b="0" i="1" u="none" strike="noStrike" cap="none" baseline="0">
                <a:solidFill>
                  <a:srgbClr val="0C0C0C"/>
                </a:solidFill>
                <a:latin typeface="Arial"/>
                <a:ea typeface="Arial"/>
                <a:cs typeface="Arial"/>
                <a:sym typeface="Arial"/>
              </a:rPr>
              <a:t>“Therefore go and make disciples of all nations, baptizing them in the name of the Father and of the Son and of the Holy Spirit…”</a:t>
            </a:r>
          </a:p>
          <a:p>
            <a:pPr marL="0" marR="0" lvl="0" indent="0" algn="ctr" rtl="0">
              <a:spcBef>
                <a:spcPts val="2000"/>
              </a:spcBef>
              <a:buClr>
                <a:srgbClr val="0C0C0C"/>
              </a:buClr>
              <a:buFont typeface="Noto Symbol"/>
              <a:buNone/>
            </a:pPr>
            <a:endParaRPr sz="2800" b="0" i="0" u="none" strike="noStrike" cap="none" baseline="0">
              <a:solidFill>
                <a:srgbClr val="0C0C0C"/>
              </a:solidFill>
              <a:latin typeface="Arial"/>
              <a:ea typeface="Arial"/>
              <a:cs typeface="Arial"/>
              <a:sym typeface="Arial"/>
            </a:endParaRPr>
          </a:p>
        </p:txBody>
      </p:sp>
      <p:sp>
        <p:nvSpPr>
          <p:cNvPr id="115" name="Shape 115"/>
          <p:cNvSpPr txBox="1">
            <a:spLocks noGrp="1"/>
          </p:cNvSpPr>
          <p:nvPr>
            <p:ph type="title"/>
          </p:nvPr>
        </p:nvSpPr>
        <p:spPr>
          <a:xfrm>
            <a:off x="1089024" y="274637"/>
            <a:ext cx="7272339" cy="1339008"/>
          </a:xfrm>
          <a:prstGeom prst="rect">
            <a:avLst/>
          </a:prstGeom>
          <a:noFill/>
          <a:ln>
            <a:noFill/>
          </a:ln>
        </p:spPr>
        <p:txBody>
          <a:bodyPr lIns="91425" tIns="45700" rIns="91425" bIns="45700" anchor="ctr" anchorCtr="0">
            <a:noAutofit/>
          </a:bodyPr>
          <a:lstStyle/>
          <a:p>
            <a:pPr marL="0" marR="0" lvl="0" indent="0" algn="ctr" rtl="0">
              <a:lnSpc>
                <a:spcPct val="118181"/>
              </a:lnSpc>
              <a:spcBef>
                <a:spcPts val="0"/>
              </a:spcBef>
              <a:buClr>
                <a:srgbClr val="0C0C0C"/>
              </a:buClr>
              <a:buSzPct val="25000"/>
              <a:buFont typeface="Arial"/>
              <a:buNone/>
            </a:pPr>
            <a:r>
              <a:rPr lang="en-US" sz="4400" b="0" i="0" u="none" strike="noStrike" cap="none" baseline="0">
                <a:solidFill>
                  <a:srgbClr val="0C0C0C"/>
                </a:solidFill>
                <a:latin typeface="Arial"/>
                <a:ea typeface="Arial"/>
                <a:cs typeface="Arial"/>
                <a:sym typeface="Arial"/>
              </a:rPr>
              <a:t>Key Verse Matt 28:19</a:t>
            </a:r>
          </a:p>
        </p:txBody>
      </p:sp>
      <p:pic>
        <p:nvPicPr>
          <p:cNvPr id="116" name="Shape 116"/>
          <p:cNvPicPr preferRelativeResize="0"/>
          <p:nvPr/>
        </p:nvPicPr>
        <p:blipFill rotWithShape="1">
          <a:blip r:embed="rId3">
            <a:alphaModFix/>
          </a:blip>
          <a:srcRect/>
          <a:stretch/>
        </p:blipFill>
        <p:spPr>
          <a:xfrm>
            <a:off x="2820192" y="3347796"/>
            <a:ext cx="3809998" cy="26481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1089024" y="1801906"/>
            <a:ext cx="7272339" cy="4324257"/>
          </a:xfrm>
          <a:prstGeom prst="rect">
            <a:avLst/>
          </a:prstGeom>
          <a:noFill/>
          <a:ln>
            <a:noFill/>
          </a:ln>
        </p:spPr>
        <p:txBody>
          <a:bodyPr lIns="91425" tIns="45700" rIns="91425" bIns="45700" anchor="t" anchorCtr="0">
            <a:noAutofit/>
          </a:bodyPr>
          <a:lstStyle/>
          <a:p>
            <a:pPr marL="0" marR="0" lvl="0" indent="0" algn="ctr" rtl="0">
              <a:spcBef>
                <a:spcPts val="0"/>
              </a:spcBef>
              <a:buClr>
                <a:srgbClr val="0C0C0C"/>
              </a:buClr>
              <a:buSzPct val="25000"/>
              <a:buFont typeface="Noto Symbol"/>
              <a:buNone/>
            </a:pPr>
            <a:r>
              <a:rPr lang="en-US" sz="3200" b="0" i="0" u="none" strike="noStrike" cap="none" baseline="0">
                <a:solidFill>
                  <a:srgbClr val="0C0C0C"/>
                </a:solidFill>
                <a:latin typeface="Arial"/>
                <a:ea typeface="Arial"/>
                <a:cs typeface="Arial"/>
                <a:sym typeface="Arial"/>
              </a:rPr>
              <a:t>“…Be fruitful and increase in number; fill the earth and subdue it…</a:t>
            </a:r>
            <a:r>
              <a:rPr lang="en-US" sz="3200" b="0" i="1" u="none" strike="noStrike" cap="none" baseline="0">
                <a:solidFill>
                  <a:srgbClr val="0C0C0C"/>
                </a:solidFill>
                <a:latin typeface="Arial"/>
                <a:ea typeface="Arial"/>
                <a:cs typeface="Arial"/>
                <a:sym typeface="Arial"/>
              </a:rPr>
              <a:t>” Gen 1:28</a:t>
            </a:r>
          </a:p>
          <a:p>
            <a:pPr marL="0" marR="0" lvl="0" indent="0" algn="ctr" rtl="0">
              <a:spcBef>
                <a:spcPts val="2000"/>
              </a:spcBef>
              <a:buClr>
                <a:srgbClr val="0C0C0C"/>
              </a:buClr>
              <a:buSzPct val="25000"/>
              <a:buFont typeface="Noto Symbol"/>
              <a:buNone/>
            </a:pPr>
            <a:r>
              <a:rPr lang="en-US" sz="2800" b="0" i="0" u="none" strike="noStrike" cap="none" baseline="0">
                <a:solidFill>
                  <a:srgbClr val="0C0C0C"/>
                </a:solidFill>
                <a:latin typeface="Arial"/>
                <a:ea typeface="Arial"/>
                <a:cs typeface="Arial"/>
                <a:sym typeface="Arial"/>
              </a:rPr>
              <a:t> </a:t>
            </a:r>
          </a:p>
        </p:txBody>
      </p:sp>
      <p:sp>
        <p:nvSpPr>
          <p:cNvPr id="123" name="Shape 123"/>
          <p:cNvSpPr txBox="1">
            <a:spLocks noGrp="1"/>
          </p:cNvSpPr>
          <p:nvPr>
            <p:ph type="title"/>
          </p:nvPr>
        </p:nvSpPr>
        <p:spPr>
          <a:xfrm>
            <a:off x="1089024" y="274637"/>
            <a:ext cx="7272339" cy="1339008"/>
          </a:xfrm>
          <a:prstGeom prst="rect">
            <a:avLst/>
          </a:prstGeom>
          <a:noFill/>
          <a:ln>
            <a:noFill/>
          </a:ln>
        </p:spPr>
        <p:txBody>
          <a:bodyPr lIns="91425" tIns="45700" rIns="91425" bIns="45700" anchor="ctr" anchorCtr="0">
            <a:noAutofit/>
          </a:bodyPr>
          <a:lstStyle/>
          <a:p>
            <a:pPr marL="0" marR="0" lvl="0" indent="0" algn="ctr" rtl="0">
              <a:lnSpc>
                <a:spcPct val="118181"/>
              </a:lnSpc>
              <a:spcBef>
                <a:spcPts val="0"/>
              </a:spcBef>
              <a:buClr>
                <a:srgbClr val="0C0C0C"/>
              </a:buClr>
              <a:buSzPct val="25000"/>
              <a:buFont typeface="Arial"/>
              <a:buNone/>
            </a:pPr>
            <a:r>
              <a:rPr lang="en-US" sz="4400" b="0" i="0" u="none" strike="noStrike" cap="none" baseline="0">
                <a:solidFill>
                  <a:srgbClr val="0C0C0C"/>
                </a:solidFill>
                <a:latin typeface="Arial"/>
                <a:ea typeface="Arial"/>
                <a:cs typeface="Arial"/>
                <a:sym typeface="Arial"/>
              </a:rPr>
              <a:t>The Beginning of World Mission</a:t>
            </a:r>
          </a:p>
        </p:txBody>
      </p:sp>
      <p:pic>
        <p:nvPicPr>
          <p:cNvPr id="124" name="Shape 124"/>
          <p:cNvPicPr preferRelativeResize="0"/>
          <p:nvPr/>
        </p:nvPicPr>
        <p:blipFill rotWithShape="1">
          <a:blip r:embed="rId3">
            <a:alphaModFix/>
          </a:blip>
          <a:srcRect/>
          <a:stretch/>
        </p:blipFill>
        <p:spPr>
          <a:xfrm>
            <a:off x="2698725" y="3204573"/>
            <a:ext cx="4664773" cy="310985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1089024" y="274637"/>
            <a:ext cx="7272339" cy="1339008"/>
          </a:xfrm>
          <a:prstGeom prst="rect">
            <a:avLst/>
          </a:prstGeom>
          <a:noFill/>
          <a:ln>
            <a:noFill/>
          </a:ln>
        </p:spPr>
        <p:txBody>
          <a:bodyPr lIns="91425" tIns="45700" rIns="91425" bIns="45700" anchor="ctr" anchorCtr="0">
            <a:noAutofit/>
          </a:bodyPr>
          <a:lstStyle/>
          <a:p>
            <a:pPr marL="0" marR="0" lvl="0" indent="0" algn="ctr" rtl="0">
              <a:lnSpc>
                <a:spcPct val="108333"/>
              </a:lnSpc>
              <a:spcBef>
                <a:spcPts val="0"/>
              </a:spcBef>
              <a:buClr>
                <a:srgbClr val="0C0C0C"/>
              </a:buClr>
              <a:buSzPct val="25000"/>
              <a:buFont typeface="Arial"/>
              <a:buNone/>
            </a:pPr>
            <a:r>
              <a:rPr lang="en-US" sz="4800" b="0" i="0" u="none" strike="noStrike" cap="none" baseline="0" dirty="0">
                <a:solidFill>
                  <a:srgbClr val="0C0C0C"/>
                </a:solidFill>
                <a:latin typeface="Arial"/>
                <a:ea typeface="Arial"/>
                <a:cs typeface="Arial"/>
                <a:sym typeface="Arial"/>
              </a:rPr>
              <a:t>God’s </a:t>
            </a:r>
            <a:r>
              <a:rPr lang="en-US" sz="4800" dirty="0">
                <a:solidFill>
                  <a:srgbClr val="0C0C0C"/>
                </a:solidFill>
              </a:rPr>
              <a:t>Plan of Redemption</a:t>
            </a:r>
          </a:p>
        </p:txBody>
      </p:sp>
      <p:sp>
        <p:nvSpPr>
          <p:cNvPr id="131" name="Shape 131"/>
          <p:cNvSpPr txBox="1">
            <a:spLocks noGrp="1"/>
          </p:cNvSpPr>
          <p:nvPr>
            <p:ph type="body" idx="1"/>
          </p:nvPr>
        </p:nvSpPr>
        <p:spPr>
          <a:xfrm>
            <a:off x="900752" y="1954844"/>
            <a:ext cx="8038531" cy="2221371"/>
          </a:xfrm>
          <a:prstGeom prst="rect">
            <a:avLst/>
          </a:prstGeom>
          <a:noFill/>
          <a:ln>
            <a:noFill/>
          </a:ln>
        </p:spPr>
        <p:txBody>
          <a:bodyPr lIns="91425" tIns="45700" rIns="91425" bIns="45700" anchor="t" anchorCtr="0">
            <a:noAutofit/>
          </a:bodyPr>
          <a:lstStyle/>
          <a:p>
            <a:pPr marL="0" marR="0" lvl="0" indent="0" algn="l" rtl="0">
              <a:lnSpc>
                <a:spcPct val="80000"/>
              </a:lnSpc>
              <a:spcBef>
                <a:spcPts val="2000"/>
              </a:spcBef>
              <a:buClr>
                <a:srgbClr val="0C0C0C"/>
              </a:buClr>
              <a:buFont typeface="Noto Symbol"/>
              <a:buNone/>
            </a:pPr>
            <a:endParaRPr dirty="0"/>
          </a:p>
          <a:p>
            <a:pPr marL="0" lvl="0" indent="0">
              <a:lnSpc>
                <a:spcPct val="75000"/>
              </a:lnSpc>
              <a:spcBef>
                <a:spcPts val="2000"/>
              </a:spcBef>
              <a:buClr>
                <a:srgbClr val="0C0C0C"/>
              </a:buClr>
              <a:buSzPct val="25000"/>
              <a:buNone/>
            </a:pPr>
            <a:r>
              <a:rPr lang="en-US" sz="2600" b="0" i="0" u="none" strike="noStrike" cap="none" baseline="0" dirty="0" smtClean="0">
                <a:solidFill>
                  <a:srgbClr val="0C0C0C"/>
                </a:solidFill>
                <a:latin typeface="Arial"/>
                <a:ea typeface="Arial"/>
                <a:cs typeface="Arial"/>
                <a:sym typeface="Arial"/>
              </a:rPr>
              <a:t>“</a:t>
            </a:r>
            <a:r>
              <a:rPr lang="en-US" sz="2800" dirty="0" smtClean="0"/>
              <a:t>I </a:t>
            </a:r>
            <a:r>
              <a:rPr lang="en-US" sz="2800" dirty="0"/>
              <a:t>will make you into a great </a:t>
            </a:r>
            <a:r>
              <a:rPr lang="en-US" sz="2800" dirty="0" smtClean="0"/>
              <a:t>nation, and </a:t>
            </a:r>
            <a:r>
              <a:rPr lang="en-US" sz="2800" dirty="0"/>
              <a:t>I will bless </a:t>
            </a:r>
            <a:r>
              <a:rPr lang="en-US" sz="2800" dirty="0" smtClean="0"/>
              <a:t>you; I </a:t>
            </a:r>
            <a:r>
              <a:rPr lang="en-US" sz="2800" dirty="0"/>
              <a:t>will make your name </a:t>
            </a:r>
            <a:r>
              <a:rPr lang="en-US" sz="2800" dirty="0" smtClean="0"/>
              <a:t>great, and </a:t>
            </a:r>
            <a:r>
              <a:rPr lang="en-US" sz="2800" dirty="0"/>
              <a:t>you will be a </a:t>
            </a:r>
            <a:r>
              <a:rPr lang="en-US" sz="2800" dirty="0" smtClean="0"/>
              <a:t>blessing. </a:t>
            </a:r>
            <a:r>
              <a:rPr lang="en-US" sz="2800" b="1" baseline="30000" dirty="0" smtClean="0"/>
              <a:t>3</a:t>
            </a:r>
            <a:r>
              <a:rPr lang="en-US" sz="2800" b="1" baseline="30000" dirty="0"/>
              <a:t> </a:t>
            </a:r>
            <a:r>
              <a:rPr lang="en-US" sz="2800" dirty="0"/>
              <a:t>I will bless those who bless </a:t>
            </a:r>
            <a:r>
              <a:rPr lang="en-US" sz="2800" dirty="0" smtClean="0"/>
              <a:t>you, and </a:t>
            </a:r>
            <a:r>
              <a:rPr lang="en-US" sz="2800" dirty="0"/>
              <a:t>whoever curses you I will </a:t>
            </a:r>
            <a:r>
              <a:rPr lang="en-US" sz="2800" dirty="0" smtClean="0"/>
              <a:t>curse; and </a:t>
            </a:r>
            <a:r>
              <a:rPr lang="en-US" sz="2800" dirty="0"/>
              <a:t>all peoples on </a:t>
            </a:r>
            <a:r>
              <a:rPr lang="en-US" sz="2800" dirty="0" smtClean="0"/>
              <a:t>earth will </a:t>
            </a:r>
            <a:r>
              <a:rPr lang="en-US" sz="2800" dirty="0"/>
              <a:t>be blessed through you.</a:t>
            </a:r>
            <a:r>
              <a:rPr lang="en-US" sz="2800" b="0" i="0" u="none" strike="noStrike" cap="none" baseline="0" dirty="0" smtClean="0">
                <a:solidFill>
                  <a:srgbClr val="0C0C0C"/>
                </a:solidFill>
                <a:sym typeface="Arial"/>
              </a:rPr>
              <a:t> </a:t>
            </a:r>
            <a:r>
              <a:rPr lang="en-US" sz="2600" b="0" i="0" u="none" strike="noStrike" cap="none" baseline="0" dirty="0">
                <a:solidFill>
                  <a:srgbClr val="0C0C0C"/>
                </a:solidFill>
                <a:latin typeface="Arial"/>
                <a:ea typeface="Arial"/>
                <a:cs typeface="Arial"/>
                <a:sym typeface="Arial"/>
              </a:rPr>
              <a:t>”</a:t>
            </a:r>
          </a:p>
          <a:p>
            <a:pPr marL="0" marR="0" lvl="0" indent="0" algn="l" rtl="0">
              <a:lnSpc>
                <a:spcPct val="75000"/>
              </a:lnSpc>
              <a:spcBef>
                <a:spcPts val="2000"/>
              </a:spcBef>
              <a:buClr>
                <a:srgbClr val="0C0C0C"/>
              </a:buClr>
              <a:buSzPct val="25000"/>
              <a:buFont typeface="Noto Symbol"/>
              <a:buNone/>
            </a:pPr>
            <a:r>
              <a:rPr lang="en-US" sz="2600" b="0" i="1" u="none" strike="noStrike" cap="none" baseline="0" dirty="0" smtClean="0">
                <a:solidFill>
                  <a:srgbClr val="0C0C0C"/>
                </a:solidFill>
                <a:latin typeface="Arial"/>
                <a:ea typeface="Arial"/>
                <a:cs typeface="Arial"/>
                <a:sym typeface="Arial"/>
              </a:rPr>
              <a:t>Gen 12:2,3</a:t>
            </a:r>
            <a:endParaRPr lang="en-US" sz="2600" b="0" i="1" u="none" strike="noStrike" cap="none" baseline="0" dirty="0">
              <a:solidFill>
                <a:srgbClr val="0C0C0C"/>
              </a:solidFill>
              <a:latin typeface="Arial"/>
              <a:ea typeface="Arial"/>
              <a:cs typeface="Arial"/>
              <a:sym typeface="Arial"/>
            </a:endParaRPr>
          </a:p>
          <a:p>
            <a:pPr marL="0" marR="0" lvl="0" indent="0" algn="l" rtl="0">
              <a:lnSpc>
                <a:spcPct val="90000"/>
              </a:lnSpc>
              <a:spcBef>
                <a:spcPts val="2000"/>
              </a:spcBef>
              <a:buClr>
                <a:srgbClr val="0C0C0C"/>
              </a:buClr>
              <a:buFont typeface="Noto Symbol"/>
              <a:buNone/>
            </a:pPr>
            <a:endParaRPr sz="2200" b="0" i="0" u="none" strike="noStrike" cap="none" baseline="0" dirty="0">
              <a:solidFill>
                <a:srgbClr val="0C0C0C"/>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p:cNvPicPr preferRelativeResize="0"/>
          <p:nvPr/>
        </p:nvPicPr>
        <p:blipFill rotWithShape="1">
          <a:blip r:embed="rId3">
            <a:alphaModFix/>
          </a:blip>
          <a:srcRect/>
          <a:stretch/>
        </p:blipFill>
        <p:spPr>
          <a:xfrm>
            <a:off x="7168625" y="427945"/>
            <a:ext cx="1729366" cy="1521841"/>
          </a:xfrm>
          <a:prstGeom prst="rect">
            <a:avLst/>
          </a:prstGeom>
          <a:noFill/>
          <a:ln>
            <a:noFill/>
          </a:ln>
        </p:spPr>
      </p:pic>
      <p:sp>
        <p:nvSpPr>
          <p:cNvPr id="138" name="Shape 138"/>
          <p:cNvSpPr txBox="1">
            <a:spLocks noGrp="1"/>
          </p:cNvSpPr>
          <p:nvPr>
            <p:ph type="body" idx="1"/>
          </p:nvPr>
        </p:nvSpPr>
        <p:spPr>
          <a:xfrm>
            <a:off x="1625653" y="1603058"/>
            <a:ext cx="6735709" cy="4362776"/>
          </a:xfrm>
          <a:prstGeom prst="rect">
            <a:avLst/>
          </a:prstGeom>
          <a:noFill/>
          <a:ln>
            <a:noFill/>
          </a:ln>
        </p:spPr>
        <p:txBody>
          <a:bodyPr lIns="91425" tIns="45700" rIns="91425" bIns="45700" anchor="t" anchorCtr="0">
            <a:noAutofit/>
          </a:bodyPr>
          <a:lstStyle/>
          <a:p>
            <a:pPr marL="0" marR="0" lvl="0" indent="0" algn="ctr" rtl="0">
              <a:spcBef>
                <a:spcPts val="0"/>
              </a:spcBef>
              <a:buClr>
                <a:srgbClr val="0C0C0C"/>
              </a:buClr>
              <a:buSzPct val="25000"/>
              <a:buFont typeface="Noto Symbol"/>
              <a:buNone/>
            </a:pPr>
            <a:r>
              <a:rPr lang="en-US" sz="2800" b="1" i="1" u="none" strike="noStrike" cap="none" baseline="0">
                <a:solidFill>
                  <a:srgbClr val="0C0C0C"/>
                </a:solidFill>
                <a:latin typeface="Arial"/>
                <a:ea typeface="Arial"/>
                <a:cs typeface="Arial"/>
                <a:sym typeface="Arial"/>
              </a:rPr>
              <a:t>God’s Restorative Plan</a:t>
            </a:r>
          </a:p>
          <a:p>
            <a:pPr marL="0" marR="0" lvl="0" indent="0" algn="ctr" rtl="0">
              <a:spcBef>
                <a:spcPts val="2000"/>
              </a:spcBef>
              <a:buClr>
                <a:srgbClr val="0C0C0C"/>
              </a:buClr>
              <a:buSzPct val="25000"/>
              <a:buFont typeface="Noto Symbol"/>
              <a:buNone/>
            </a:pPr>
            <a:r>
              <a:rPr lang="en-US" sz="2800" b="0" i="0" u="none" strike="noStrike" cap="none" baseline="0">
                <a:solidFill>
                  <a:srgbClr val="0C0C0C"/>
                </a:solidFill>
                <a:latin typeface="Arial"/>
                <a:ea typeface="Arial"/>
                <a:cs typeface="Arial"/>
                <a:sym typeface="Arial"/>
              </a:rPr>
              <a:t>“</a:t>
            </a:r>
            <a:r>
              <a:rPr lang="en-US" sz="2800" b="0" i="0" u="none" strike="noStrike" cap="none" baseline="30000">
                <a:solidFill>
                  <a:srgbClr val="0C0C0C"/>
                </a:solidFill>
                <a:latin typeface="Arial"/>
                <a:ea typeface="Arial"/>
                <a:cs typeface="Arial"/>
                <a:sym typeface="Arial"/>
              </a:rPr>
              <a:t>16</a:t>
            </a:r>
            <a:r>
              <a:rPr lang="en-US" sz="2800" b="0" i="0" u="none" strike="noStrike" cap="none" baseline="0">
                <a:solidFill>
                  <a:srgbClr val="0C0C0C"/>
                </a:solidFill>
                <a:latin typeface="Arial"/>
                <a:ea typeface="Arial"/>
                <a:cs typeface="Arial"/>
                <a:sym typeface="Arial"/>
              </a:rPr>
              <a:t>For God so loved the world that he gave his one and only Son, that whoever believes in him shall not perish but have eternal life. </a:t>
            </a:r>
            <a:r>
              <a:rPr lang="en-US" sz="2800" b="0" i="0" u="none" strike="noStrike" cap="none" baseline="30000">
                <a:solidFill>
                  <a:srgbClr val="0C0C0C"/>
                </a:solidFill>
                <a:latin typeface="Arial"/>
                <a:ea typeface="Arial"/>
                <a:cs typeface="Arial"/>
                <a:sym typeface="Arial"/>
              </a:rPr>
              <a:t>17</a:t>
            </a:r>
            <a:r>
              <a:rPr lang="en-US" sz="2800" b="0" i="0" u="none" strike="noStrike" cap="none" baseline="0">
                <a:solidFill>
                  <a:srgbClr val="0C0C0C"/>
                </a:solidFill>
                <a:latin typeface="Arial"/>
                <a:ea typeface="Arial"/>
                <a:cs typeface="Arial"/>
                <a:sym typeface="Arial"/>
              </a:rPr>
              <a:t>For God did not send his Son into the world to condemn the world, but to save the world through him.”  </a:t>
            </a:r>
            <a:r>
              <a:rPr lang="en-US" sz="2800" b="0" i="1" u="none" strike="noStrike" cap="none" baseline="0">
                <a:solidFill>
                  <a:srgbClr val="0C0C0C"/>
                </a:solidFill>
                <a:latin typeface="Arial"/>
                <a:ea typeface="Arial"/>
                <a:cs typeface="Arial"/>
                <a:sym typeface="Arial"/>
              </a:rPr>
              <a:t>John 3:16,17</a:t>
            </a:r>
          </a:p>
          <a:p>
            <a:pPr marL="0" marR="0" lvl="0" indent="0" algn="l" rtl="0">
              <a:spcBef>
                <a:spcPts val="2000"/>
              </a:spcBef>
              <a:buClr>
                <a:srgbClr val="0C0C0C"/>
              </a:buClr>
              <a:buFont typeface="Noto Symbol"/>
              <a:buNone/>
            </a:pPr>
            <a:endParaRPr sz="2800" b="0" i="0" u="none" strike="noStrike" cap="none" baseline="0">
              <a:solidFill>
                <a:srgbClr val="0C0C0C"/>
              </a:solidFill>
              <a:latin typeface="Arial"/>
              <a:ea typeface="Arial"/>
              <a:cs typeface="Arial"/>
              <a:sym typeface="Arial"/>
            </a:endParaRPr>
          </a:p>
        </p:txBody>
      </p:sp>
      <p:sp>
        <p:nvSpPr>
          <p:cNvPr id="139" name="Shape 139"/>
          <p:cNvSpPr txBox="1">
            <a:spLocks noGrp="1"/>
          </p:cNvSpPr>
          <p:nvPr>
            <p:ph type="title"/>
          </p:nvPr>
        </p:nvSpPr>
        <p:spPr>
          <a:xfrm>
            <a:off x="1089024" y="274637"/>
            <a:ext cx="7272339" cy="1339008"/>
          </a:xfrm>
          <a:prstGeom prst="rect">
            <a:avLst/>
          </a:prstGeom>
          <a:noFill/>
          <a:ln>
            <a:noFill/>
          </a:ln>
        </p:spPr>
        <p:txBody>
          <a:bodyPr lIns="91425" tIns="45700" rIns="91425" bIns="45700" anchor="ctr" anchorCtr="0">
            <a:noAutofit/>
          </a:bodyPr>
          <a:lstStyle/>
          <a:p>
            <a:pPr marL="0" marR="0" lvl="0" indent="0" algn="ctr" rtl="0">
              <a:lnSpc>
                <a:spcPct val="130000"/>
              </a:lnSpc>
              <a:spcBef>
                <a:spcPts val="0"/>
              </a:spcBef>
              <a:buClr>
                <a:srgbClr val="0C0C0C"/>
              </a:buClr>
              <a:buSzPct val="25000"/>
              <a:buFont typeface="Arial"/>
              <a:buNone/>
            </a:pPr>
            <a:r>
              <a:rPr lang="en-US" sz="4000" b="0" i="0" u="none" strike="noStrike" cap="none" baseline="0">
                <a:solidFill>
                  <a:srgbClr val="0C0C0C"/>
                </a:solidFill>
                <a:latin typeface="Arial"/>
                <a:ea typeface="Arial"/>
                <a:cs typeface="Arial"/>
                <a:sym typeface="Arial"/>
              </a:rPr>
              <a:t>What About Today?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1089024" y="1673009"/>
            <a:ext cx="7785680" cy="4798712"/>
          </a:xfrm>
          <a:prstGeom prst="rect">
            <a:avLst/>
          </a:prstGeom>
          <a:noFill/>
          <a:ln>
            <a:noFill/>
          </a:ln>
        </p:spPr>
        <p:txBody>
          <a:bodyPr lIns="91425" tIns="45700" rIns="91425" bIns="45700" anchor="t" anchorCtr="0">
            <a:noAutofit/>
          </a:bodyPr>
          <a:lstStyle/>
          <a:p>
            <a:pPr marL="0" marR="0" lvl="0" indent="0" algn="l" rtl="0">
              <a:spcBef>
                <a:spcPts val="0"/>
              </a:spcBef>
              <a:buClr>
                <a:srgbClr val="0C0C0C"/>
              </a:buClr>
              <a:buFont typeface="Noto Symbol"/>
              <a:buNone/>
            </a:pPr>
            <a:endParaRPr sz="3200" b="0" i="0" u="none" strike="noStrike" cap="none" baseline="0">
              <a:solidFill>
                <a:srgbClr val="0C0C0C"/>
              </a:solidFill>
              <a:latin typeface="Arial"/>
              <a:ea typeface="Arial"/>
              <a:cs typeface="Arial"/>
              <a:sym typeface="Arial"/>
            </a:endParaRPr>
          </a:p>
          <a:p>
            <a:pPr marL="282575" marR="0" lvl="0" indent="-130175" algn="l" rtl="0">
              <a:spcBef>
                <a:spcPts val="2000"/>
              </a:spcBef>
              <a:buClr>
                <a:srgbClr val="0C0C0C"/>
              </a:buClr>
              <a:buFont typeface="Noto Symbol"/>
              <a:buNone/>
            </a:pPr>
            <a:endParaRPr sz="2400" b="0" i="0" u="none" strike="noStrike" cap="none" baseline="0">
              <a:solidFill>
                <a:srgbClr val="0C0C0C"/>
              </a:solidFill>
              <a:latin typeface="Arial"/>
              <a:ea typeface="Arial"/>
              <a:cs typeface="Arial"/>
              <a:sym typeface="Arial"/>
            </a:endParaRPr>
          </a:p>
        </p:txBody>
      </p:sp>
      <p:sp>
        <p:nvSpPr>
          <p:cNvPr id="146" name="Shape 146"/>
          <p:cNvSpPr txBox="1">
            <a:spLocks noGrp="1"/>
          </p:cNvSpPr>
          <p:nvPr>
            <p:ph type="title"/>
          </p:nvPr>
        </p:nvSpPr>
        <p:spPr>
          <a:xfrm>
            <a:off x="1089024" y="274637"/>
            <a:ext cx="7272339" cy="1339008"/>
          </a:xfrm>
          <a:prstGeom prst="rect">
            <a:avLst/>
          </a:prstGeom>
          <a:noFill/>
          <a:ln>
            <a:noFill/>
          </a:ln>
        </p:spPr>
        <p:txBody>
          <a:bodyPr lIns="91425" tIns="45700" rIns="91425" bIns="45700" anchor="ctr" anchorCtr="0">
            <a:noAutofit/>
          </a:bodyPr>
          <a:lstStyle/>
          <a:p>
            <a:pPr marL="0" marR="0" lvl="0" indent="0" algn="ctr" rtl="0">
              <a:lnSpc>
                <a:spcPct val="118181"/>
              </a:lnSpc>
              <a:spcBef>
                <a:spcPts val="0"/>
              </a:spcBef>
              <a:buClr>
                <a:srgbClr val="0C0C0C"/>
              </a:buClr>
              <a:buSzPct val="25000"/>
              <a:buFont typeface="Arial"/>
              <a:buNone/>
            </a:pPr>
            <a:r>
              <a:rPr lang="en-US" sz="4400" b="0" i="0" u="none" strike="noStrike" cap="none" baseline="0">
                <a:solidFill>
                  <a:srgbClr val="0C0C0C"/>
                </a:solidFill>
                <a:latin typeface="Arial"/>
                <a:ea typeface="Arial"/>
                <a:cs typeface="Arial"/>
                <a:sym typeface="Arial"/>
              </a:rPr>
              <a:t>Defining World Mission</a:t>
            </a:r>
          </a:p>
        </p:txBody>
      </p:sp>
      <p:sp>
        <p:nvSpPr>
          <p:cNvPr id="147" name="Shape 147"/>
          <p:cNvSpPr txBox="1"/>
          <p:nvPr/>
        </p:nvSpPr>
        <p:spPr>
          <a:xfrm>
            <a:off x="1193950" y="1742046"/>
            <a:ext cx="7680752" cy="2677656"/>
          </a:xfrm>
          <a:prstGeom prst="rect">
            <a:avLst/>
          </a:prstGeom>
          <a:noFill/>
          <a:ln>
            <a:noFill/>
          </a:ln>
        </p:spPr>
        <p:txBody>
          <a:bodyPr lIns="91425" tIns="45700" rIns="91425" bIns="45700" anchor="t" anchorCtr="0">
            <a:noAutofit/>
          </a:bodyPr>
          <a:lstStyle/>
          <a:p>
            <a:pPr lvl="0">
              <a:buSzPct val="25000"/>
            </a:pPr>
            <a:r>
              <a:rPr lang="en-US" sz="2800" b="0" i="0" u="none" strike="noStrike" cap="none" baseline="0" dirty="0" smtClean="0">
                <a:solidFill>
                  <a:srgbClr val="0C0C0C"/>
                </a:solidFill>
                <a:latin typeface="Arial"/>
                <a:ea typeface="Arial"/>
                <a:cs typeface="Arial"/>
                <a:sym typeface="Arial"/>
              </a:rPr>
              <a:t>“</a:t>
            </a:r>
            <a:r>
              <a:rPr lang="en-US" sz="2800" b="1" baseline="30000" dirty="0"/>
              <a:t>19 </a:t>
            </a:r>
            <a:r>
              <a:rPr lang="en-US" sz="2800" dirty="0"/>
              <a:t>Therefore go and make disciples of all nations, baptizing them in the name of the Father and of the Son and of the Holy Spirit, </a:t>
            </a:r>
            <a:r>
              <a:rPr lang="en-US" sz="2800" b="1" baseline="30000" dirty="0"/>
              <a:t>20 </a:t>
            </a:r>
            <a:r>
              <a:rPr lang="en-US" sz="2800" dirty="0"/>
              <a:t>and teaching them to obey everything I have commanded you. And surely I am with you always, to the very end of the age.</a:t>
            </a:r>
            <a:r>
              <a:rPr lang="en-US" sz="2800" b="0" i="0" u="none" strike="noStrike" cap="none" baseline="0" dirty="0" smtClean="0">
                <a:solidFill>
                  <a:srgbClr val="0C0C0C"/>
                </a:solidFill>
                <a:latin typeface="Arial"/>
                <a:ea typeface="Arial"/>
                <a:cs typeface="Arial"/>
                <a:sym typeface="Arial"/>
              </a:rPr>
              <a:t>” </a:t>
            </a:r>
            <a:r>
              <a:rPr lang="en-US" sz="2800" b="0" i="1" u="none" strike="noStrike" cap="none" baseline="0" dirty="0">
                <a:solidFill>
                  <a:srgbClr val="0C0C0C"/>
                </a:solidFill>
                <a:latin typeface="Arial"/>
                <a:ea typeface="Arial"/>
                <a:cs typeface="Arial"/>
                <a:sym typeface="Arial"/>
              </a:rPr>
              <a:t>– </a:t>
            </a:r>
            <a:r>
              <a:rPr lang="en-US" sz="2800" b="1" i="1" u="none" strike="noStrike" cap="none" baseline="0" dirty="0" smtClean="0">
                <a:solidFill>
                  <a:srgbClr val="0C0C0C"/>
                </a:solidFill>
                <a:latin typeface="Arial"/>
                <a:ea typeface="Arial"/>
                <a:cs typeface="Arial"/>
                <a:sym typeface="Arial"/>
              </a:rPr>
              <a:t>Matthew 28:19,20</a:t>
            </a:r>
            <a:endParaRPr lang="en-US" sz="2800" b="1" i="1" u="none" strike="noStrike" cap="none" baseline="0" dirty="0">
              <a:solidFill>
                <a:srgbClr val="0C0C0C"/>
              </a:solidFill>
              <a:latin typeface="Arial"/>
              <a:ea typeface="Arial"/>
              <a:cs typeface="Arial"/>
              <a:sym typeface="Arial"/>
            </a:endParaRPr>
          </a:p>
          <a:p>
            <a:pPr marL="0" marR="0" lvl="0" indent="0" algn="l" rtl="0">
              <a:spcBef>
                <a:spcPts val="0"/>
              </a:spcBef>
              <a:buNone/>
            </a:pPr>
            <a:endParaRPr sz="2800" b="0" i="0" u="none" strike="noStrike" cap="none" baseline="0" dirty="0">
              <a:solidFill>
                <a:schemeClr val="dk1"/>
              </a:solidFill>
              <a:latin typeface="Galdeano"/>
              <a:ea typeface="Galdeano"/>
              <a:cs typeface="Galdeano"/>
              <a:sym typeface="Galdeano"/>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1089024" y="274637"/>
            <a:ext cx="7272339" cy="1339008"/>
          </a:xfrm>
          <a:prstGeom prst="rect">
            <a:avLst/>
          </a:prstGeom>
          <a:noFill/>
          <a:ln>
            <a:noFill/>
          </a:ln>
        </p:spPr>
        <p:txBody>
          <a:bodyPr lIns="91425" tIns="45700" rIns="91425" bIns="45700" anchor="ctr" anchorCtr="0">
            <a:noAutofit/>
          </a:bodyPr>
          <a:lstStyle/>
          <a:p>
            <a:pPr marL="0" marR="0" lvl="0" indent="0" algn="ctr" rtl="0">
              <a:lnSpc>
                <a:spcPct val="108333"/>
              </a:lnSpc>
              <a:spcBef>
                <a:spcPts val="0"/>
              </a:spcBef>
              <a:buClr>
                <a:srgbClr val="0C0C0C"/>
              </a:buClr>
              <a:buSzPct val="25000"/>
              <a:buFont typeface="Arial"/>
              <a:buNone/>
            </a:pPr>
            <a:r>
              <a:rPr lang="en-US" sz="4800" b="0" i="0" u="none" strike="noStrike" cap="none" baseline="0">
                <a:solidFill>
                  <a:srgbClr val="0C0C0C"/>
                </a:solidFill>
                <a:latin typeface="Arial"/>
                <a:ea typeface="Arial"/>
                <a:cs typeface="Arial"/>
                <a:sym typeface="Arial"/>
              </a:rPr>
              <a:t>Why is World Mission important to </a:t>
            </a:r>
            <a:r>
              <a:rPr lang="en-US" sz="4800" b="1" i="1" u="none" strike="noStrike" cap="none" baseline="0">
                <a:solidFill>
                  <a:srgbClr val="0C0C0C"/>
                </a:solidFill>
                <a:latin typeface="Arial"/>
                <a:ea typeface="Arial"/>
                <a:cs typeface="Arial"/>
                <a:sym typeface="Arial"/>
              </a:rPr>
              <a:t>God</a:t>
            </a:r>
            <a:r>
              <a:rPr lang="en-US" sz="4800" b="0" i="0" u="none" strike="noStrike" cap="none" baseline="0">
                <a:solidFill>
                  <a:srgbClr val="0C0C0C"/>
                </a:solidFill>
                <a:latin typeface="Arial"/>
                <a:ea typeface="Arial"/>
                <a:cs typeface="Arial"/>
                <a:sym typeface="Arial"/>
              </a:rPr>
              <a:t>?</a:t>
            </a:r>
          </a:p>
        </p:txBody>
      </p:sp>
      <p:sp>
        <p:nvSpPr>
          <p:cNvPr id="154" name="Shape 154"/>
          <p:cNvSpPr txBox="1">
            <a:spLocks noGrp="1"/>
          </p:cNvSpPr>
          <p:nvPr>
            <p:ph type="body" idx="1"/>
          </p:nvPr>
        </p:nvSpPr>
        <p:spPr>
          <a:xfrm>
            <a:off x="1089024" y="2686106"/>
            <a:ext cx="7272299" cy="2324700"/>
          </a:xfrm>
          <a:prstGeom prst="rect">
            <a:avLst/>
          </a:prstGeom>
          <a:noFill/>
          <a:ln>
            <a:noFill/>
          </a:ln>
        </p:spPr>
        <p:txBody>
          <a:bodyPr lIns="91425" tIns="45700" rIns="91425" bIns="45700" anchor="t" anchorCtr="0">
            <a:noAutofit/>
          </a:bodyPr>
          <a:lstStyle/>
          <a:p>
            <a:pPr marL="0" marR="0" lvl="0" indent="0" algn="l" rtl="0">
              <a:spcBef>
                <a:spcPts val="0"/>
              </a:spcBef>
              <a:buClr>
                <a:srgbClr val="0C0C0C"/>
              </a:buClr>
              <a:buSzPct val="25000"/>
              <a:buFont typeface="Noto Symbol"/>
              <a:buNone/>
            </a:pPr>
            <a:r>
              <a:rPr lang="en-US" sz="2800" b="0" i="1" u="none" strike="noStrike" cap="none" baseline="0">
                <a:solidFill>
                  <a:srgbClr val="0C0C0C"/>
                </a:solidFill>
                <a:latin typeface="Arial"/>
                <a:ea typeface="Arial"/>
                <a:cs typeface="Arial"/>
                <a:sym typeface="Arial"/>
              </a:rPr>
              <a:t>God loves us</a:t>
            </a:r>
          </a:p>
          <a:p>
            <a:pPr marL="282575" marR="0" lvl="0" indent="-282575" algn="l" rtl="0">
              <a:spcBef>
                <a:spcPts val="0"/>
              </a:spcBef>
              <a:buClr>
                <a:srgbClr val="0C0C0C"/>
              </a:buClr>
              <a:buSzPct val="25000"/>
              <a:buFont typeface="Noto Symbol"/>
              <a:buChar char="•"/>
            </a:pPr>
            <a:r>
              <a:rPr lang="en-US" sz="2800" b="1" i="0" u="none" strike="noStrike" cap="none" baseline="30000">
                <a:solidFill>
                  <a:srgbClr val="0C0C0C"/>
                </a:solidFill>
                <a:latin typeface="Arial"/>
                <a:ea typeface="Arial"/>
                <a:cs typeface="Arial"/>
                <a:sym typeface="Arial"/>
              </a:rPr>
              <a:t> </a:t>
            </a:r>
            <a:r>
              <a:rPr lang="en-US" sz="2800" b="0" i="0" u="none" strike="noStrike" cap="none" baseline="0">
                <a:solidFill>
                  <a:srgbClr val="0C0C0C"/>
                </a:solidFill>
                <a:latin typeface="Arial"/>
                <a:ea typeface="Arial"/>
                <a:cs typeface="Arial"/>
                <a:sym typeface="Arial"/>
              </a:rPr>
              <a:t>”…God our Savior, </a:t>
            </a:r>
            <a:r>
              <a:rPr lang="en-US" sz="2800" b="1" i="0" u="none" strike="noStrike" cap="none" baseline="30000">
                <a:solidFill>
                  <a:srgbClr val="0C0C0C"/>
                </a:solidFill>
                <a:latin typeface="Arial"/>
                <a:ea typeface="Arial"/>
                <a:cs typeface="Arial"/>
                <a:sym typeface="Arial"/>
              </a:rPr>
              <a:t>4 </a:t>
            </a:r>
            <a:r>
              <a:rPr lang="en-US" sz="2800" b="0" i="0" u="none" strike="noStrike" cap="none" baseline="0">
                <a:solidFill>
                  <a:srgbClr val="0C0C0C"/>
                </a:solidFill>
                <a:latin typeface="Arial"/>
                <a:ea typeface="Arial"/>
                <a:cs typeface="Arial"/>
                <a:sym typeface="Arial"/>
              </a:rPr>
              <a:t>who wants all people to be saved and to come to a knowledge of the truth.” – </a:t>
            </a:r>
            <a:r>
              <a:rPr lang="en-US" sz="2800" b="0" i="1" u="none" strike="noStrike" cap="none" baseline="0">
                <a:solidFill>
                  <a:srgbClr val="0C0C0C"/>
                </a:solidFill>
                <a:latin typeface="Arial"/>
                <a:ea typeface="Arial"/>
                <a:cs typeface="Arial"/>
                <a:sym typeface="Arial"/>
              </a:rPr>
              <a:t>1 Timothy 2:3-4</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
                                        <p:tgtEl>
                                          <p:spTgt spid="154">
                                            <p:txEl>
                                              <p:pRg st="0" end="0"/>
                                            </p:txEl>
                                          </p:spTgt>
                                        </p:tgtEl>
                                      </p:cBhvr>
                                    </p:animEffect>
                                    <p:set>
                                      <p:cBhvr>
                                        <p:cTn id="7" dur="1" fill="hold">
                                          <p:stCondLst>
                                            <p:cond delay="1"/>
                                          </p:stCondLst>
                                        </p:cTn>
                                        <p:tgtEl>
                                          <p:spTgt spid="154">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
                                        <p:tgtEl>
                                          <p:spTgt spid="154">
                                            <p:txEl>
                                              <p:pRg st="1" end="1"/>
                                            </p:txEl>
                                          </p:spTgt>
                                        </p:tgtEl>
                                      </p:cBhvr>
                                    </p:animEffect>
                                    <p:set>
                                      <p:cBhvr>
                                        <p:cTn id="12" dur="1" fill="hold">
                                          <p:stCondLst>
                                            <p:cond delay="1"/>
                                          </p:stCondLst>
                                        </p:cTn>
                                        <p:tgtEl>
                                          <p:spTgt spid="15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1089024" y="274637"/>
            <a:ext cx="7272339" cy="1339008"/>
          </a:xfrm>
          <a:prstGeom prst="rect">
            <a:avLst/>
          </a:prstGeom>
          <a:noFill/>
          <a:ln>
            <a:noFill/>
          </a:ln>
        </p:spPr>
        <p:txBody>
          <a:bodyPr lIns="91425" tIns="45700" rIns="91425" bIns="45700" anchor="ctr" anchorCtr="0">
            <a:noAutofit/>
          </a:bodyPr>
          <a:lstStyle/>
          <a:p>
            <a:pPr marL="0" marR="0" lvl="0" indent="0" algn="ctr" rtl="0">
              <a:lnSpc>
                <a:spcPct val="108333"/>
              </a:lnSpc>
              <a:spcBef>
                <a:spcPts val="0"/>
              </a:spcBef>
              <a:buClr>
                <a:srgbClr val="0C0C0C"/>
              </a:buClr>
              <a:buSzPct val="25000"/>
              <a:buFont typeface="Arial"/>
              <a:buNone/>
            </a:pPr>
            <a:r>
              <a:rPr lang="en-US" sz="4800" b="0" i="0" u="none" strike="noStrike" cap="none" baseline="0">
                <a:solidFill>
                  <a:srgbClr val="0C0C0C"/>
                </a:solidFill>
                <a:latin typeface="Arial"/>
                <a:ea typeface="Arial"/>
                <a:cs typeface="Arial"/>
                <a:sym typeface="Arial"/>
              </a:rPr>
              <a:t>Why is World Mission important to </a:t>
            </a:r>
            <a:r>
              <a:rPr lang="en-US" sz="4800" b="1" i="1" u="none" strike="noStrike" cap="none" baseline="0">
                <a:solidFill>
                  <a:srgbClr val="0C0C0C"/>
                </a:solidFill>
                <a:latin typeface="Arial"/>
                <a:ea typeface="Arial"/>
                <a:cs typeface="Arial"/>
                <a:sym typeface="Arial"/>
              </a:rPr>
              <a:t>us</a:t>
            </a:r>
            <a:r>
              <a:rPr lang="en-US" sz="4800" b="0" i="0" u="none" strike="noStrike" cap="none" baseline="0">
                <a:solidFill>
                  <a:srgbClr val="0C0C0C"/>
                </a:solidFill>
                <a:latin typeface="Arial"/>
                <a:ea typeface="Arial"/>
                <a:cs typeface="Arial"/>
                <a:sym typeface="Arial"/>
              </a:rPr>
              <a:t>? </a:t>
            </a:r>
          </a:p>
        </p:txBody>
      </p:sp>
      <p:sp>
        <p:nvSpPr>
          <p:cNvPr id="161" name="Shape 161"/>
          <p:cNvSpPr txBox="1">
            <a:spLocks noGrp="1"/>
          </p:cNvSpPr>
          <p:nvPr>
            <p:ph type="body" idx="1"/>
          </p:nvPr>
        </p:nvSpPr>
        <p:spPr>
          <a:xfrm>
            <a:off x="1089025" y="1801899"/>
            <a:ext cx="7272299" cy="5056200"/>
          </a:xfrm>
          <a:prstGeom prst="rect">
            <a:avLst/>
          </a:prstGeom>
          <a:noFill/>
          <a:ln>
            <a:noFill/>
          </a:ln>
        </p:spPr>
        <p:txBody>
          <a:bodyPr lIns="91425" tIns="45700" rIns="91425" bIns="45700" anchor="t" anchorCtr="0">
            <a:noAutofit/>
          </a:bodyPr>
          <a:lstStyle/>
          <a:p>
            <a:pPr marL="457200" marR="0" lvl="0" indent="-431800" algn="ctr" rtl="0">
              <a:spcBef>
                <a:spcPts val="0"/>
              </a:spcBef>
              <a:buClr>
                <a:srgbClr val="0C0C0C"/>
              </a:buClr>
              <a:buSzPct val="100000"/>
              <a:buFont typeface="Noto Symbol"/>
              <a:buAutoNum type="arabicParenBoth"/>
            </a:pPr>
            <a:r>
              <a:rPr lang="en-US" sz="3200" b="1">
                <a:solidFill>
                  <a:srgbClr val="0C0C0C"/>
                </a:solidFill>
              </a:rPr>
              <a:t>Because God commands It</a:t>
            </a:r>
          </a:p>
          <a:p>
            <a:pPr marL="0" marR="0" lvl="0" indent="0" algn="ctr" rtl="0">
              <a:spcBef>
                <a:spcPts val="0"/>
              </a:spcBef>
              <a:buClr>
                <a:srgbClr val="0C0C0C"/>
              </a:buClr>
              <a:buFont typeface="Noto Symbol"/>
              <a:buNone/>
            </a:pPr>
            <a:endParaRPr sz="3200" b="1">
              <a:solidFill>
                <a:srgbClr val="0C0C0C"/>
              </a:solidFill>
            </a:endParaRPr>
          </a:p>
          <a:p>
            <a:pPr marL="0" marR="0" lvl="0" indent="0" algn="ctr" rtl="0">
              <a:spcBef>
                <a:spcPts val="0"/>
              </a:spcBef>
              <a:buClr>
                <a:srgbClr val="0C0C0C"/>
              </a:buClr>
              <a:buSzPct val="25000"/>
              <a:buFont typeface="Noto Symbol"/>
              <a:buNone/>
            </a:pPr>
            <a:r>
              <a:rPr lang="en-US" sz="3200" b="1">
                <a:solidFill>
                  <a:srgbClr val="0C0C0C"/>
                </a:solidFill>
              </a:rPr>
              <a:t>(2) </a:t>
            </a:r>
            <a:r>
              <a:rPr lang="en-US" sz="3200" b="1" i="0" u="none" strike="noStrike" cap="none" baseline="0">
                <a:solidFill>
                  <a:srgbClr val="0C0C0C"/>
                </a:solidFill>
                <a:latin typeface="Arial"/>
                <a:ea typeface="Arial"/>
                <a:cs typeface="Arial"/>
                <a:sym typeface="Arial"/>
              </a:rPr>
              <a:t>To share and grow in God’s heart for the lost</a:t>
            </a:r>
            <a:r>
              <a:rPr lang="en-US" sz="3200" b="0" i="0" u="none" strike="noStrike" cap="none" baseline="0">
                <a:solidFill>
                  <a:srgbClr val="0C0C0C"/>
                </a:solidFill>
                <a:latin typeface="Arial"/>
                <a:ea typeface="Arial"/>
                <a:cs typeface="Arial"/>
                <a:sym typeface="Arial"/>
              </a:rPr>
              <a:t>. </a:t>
            </a:r>
          </a:p>
          <a:p>
            <a:pPr marL="0" marR="0" lvl="0" indent="0" algn="l" rtl="0">
              <a:spcBef>
                <a:spcPts val="2000"/>
              </a:spcBef>
              <a:buClr>
                <a:srgbClr val="0C0C0C"/>
              </a:buClr>
              <a:buSzPct val="25000"/>
              <a:buFont typeface="Noto Symbol"/>
              <a:buNone/>
            </a:pPr>
            <a:r>
              <a:rPr lang="en-US" sz="2400" b="0" i="0" u="none" strike="noStrike" cap="none" baseline="0">
                <a:solidFill>
                  <a:srgbClr val="0C0C0C"/>
                </a:solidFill>
                <a:latin typeface="Arial"/>
                <a:ea typeface="Arial"/>
                <a:cs typeface="Arial"/>
                <a:sym typeface="Arial"/>
              </a:rPr>
              <a:t>When they had finished eating, Jesus said to Simon Peter, “Simon son of John, do you love me more than these?”</a:t>
            </a:r>
          </a:p>
          <a:p>
            <a:pPr marL="0" marR="0" lvl="0" indent="0" algn="l" rtl="0">
              <a:spcBef>
                <a:spcPts val="2000"/>
              </a:spcBef>
              <a:buClr>
                <a:srgbClr val="0C0C0C"/>
              </a:buClr>
              <a:buSzPct val="25000"/>
              <a:buFont typeface="Noto Symbol"/>
              <a:buNone/>
            </a:pPr>
            <a:r>
              <a:rPr lang="en-US" sz="2400" b="0" i="0" u="none" strike="noStrike" cap="none" baseline="0">
                <a:solidFill>
                  <a:srgbClr val="0C0C0C"/>
                </a:solidFill>
                <a:latin typeface="Arial"/>
                <a:ea typeface="Arial"/>
                <a:cs typeface="Arial"/>
                <a:sym typeface="Arial"/>
              </a:rPr>
              <a:t>“Yes, Lord,” he said, “you know that I love you.”</a:t>
            </a:r>
          </a:p>
          <a:p>
            <a:pPr marL="0" marR="0" lvl="0" indent="0" algn="l" rtl="0">
              <a:spcBef>
                <a:spcPts val="2000"/>
              </a:spcBef>
              <a:buClr>
                <a:srgbClr val="0C0C0C"/>
              </a:buClr>
              <a:buSzPct val="25000"/>
              <a:buFont typeface="Noto Symbol"/>
              <a:buNone/>
            </a:pPr>
            <a:r>
              <a:rPr lang="en-US" sz="2400" b="0" i="0" u="none" strike="noStrike" cap="none" baseline="0">
                <a:solidFill>
                  <a:srgbClr val="0C0C0C"/>
                </a:solidFill>
                <a:latin typeface="Arial"/>
                <a:ea typeface="Arial"/>
                <a:cs typeface="Arial"/>
                <a:sym typeface="Arial"/>
              </a:rPr>
              <a:t>Jesus said, “Feed my lambs.” - </a:t>
            </a:r>
            <a:r>
              <a:rPr lang="en-US" sz="2400" b="0" i="1" u="none" strike="noStrike" cap="none" baseline="0">
                <a:solidFill>
                  <a:srgbClr val="0C0C0C"/>
                </a:solidFill>
                <a:latin typeface="Arial"/>
                <a:ea typeface="Arial"/>
                <a:cs typeface="Arial"/>
                <a:sym typeface="Arial"/>
              </a:rPr>
              <a:t> </a:t>
            </a:r>
            <a:r>
              <a:rPr lang="en-US" sz="2400" b="1" i="1" u="none" strike="noStrike" cap="none" baseline="0">
                <a:solidFill>
                  <a:srgbClr val="0C0C0C"/>
                </a:solidFill>
                <a:latin typeface="Arial"/>
                <a:ea typeface="Arial"/>
                <a:cs typeface="Arial"/>
                <a:sym typeface="Arial"/>
              </a:rPr>
              <a:t>John 21:15</a:t>
            </a:r>
          </a:p>
          <a:p>
            <a:pPr marL="0" marR="0" lvl="0" indent="0" algn="l" rtl="0">
              <a:spcBef>
                <a:spcPts val="2000"/>
              </a:spcBef>
              <a:buClr>
                <a:srgbClr val="0C0C0C"/>
              </a:buClr>
              <a:buFont typeface="Noto Symbol"/>
              <a:buNone/>
            </a:pPr>
            <a:endParaRPr sz="2400" b="0" i="0" u="none" strike="noStrike" cap="none" baseline="0">
              <a:solidFill>
                <a:srgbClr val="0C0C0C"/>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089024" y="274637"/>
            <a:ext cx="7272339" cy="1339008"/>
          </a:xfrm>
          <a:prstGeom prst="rect">
            <a:avLst/>
          </a:prstGeom>
          <a:noFill/>
          <a:ln>
            <a:noFill/>
          </a:ln>
        </p:spPr>
        <p:txBody>
          <a:bodyPr lIns="91425" tIns="45700" rIns="91425" bIns="45700" anchor="ctr" anchorCtr="0">
            <a:noAutofit/>
          </a:bodyPr>
          <a:lstStyle/>
          <a:p>
            <a:pPr marL="0" marR="0" lvl="0" indent="0" algn="ctr" rtl="0">
              <a:lnSpc>
                <a:spcPct val="108333"/>
              </a:lnSpc>
              <a:spcBef>
                <a:spcPts val="0"/>
              </a:spcBef>
              <a:buClr>
                <a:srgbClr val="0C0C0C"/>
              </a:buClr>
              <a:buSzPct val="25000"/>
              <a:buFont typeface="Arial"/>
              <a:buNone/>
            </a:pPr>
            <a:r>
              <a:rPr lang="en-US" sz="4800" b="0" i="0" u="none" strike="noStrike" cap="none" baseline="0">
                <a:solidFill>
                  <a:srgbClr val="0C0C0C"/>
                </a:solidFill>
                <a:latin typeface="Arial"/>
                <a:ea typeface="Arial"/>
                <a:cs typeface="Arial"/>
                <a:sym typeface="Arial"/>
              </a:rPr>
              <a:t>Why is World Mission important to </a:t>
            </a:r>
            <a:r>
              <a:rPr lang="en-US" sz="4800" b="1" i="1" u="none" strike="noStrike" cap="none" baseline="0">
                <a:solidFill>
                  <a:srgbClr val="0C0C0C"/>
                </a:solidFill>
                <a:latin typeface="Arial"/>
                <a:ea typeface="Arial"/>
                <a:cs typeface="Arial"/>
                <a:sym typeface="Arial"/>
              </a:rPr>
              <a:t>us</a:t>
            </a:r>
            <a:r>
              <a:rPr lang="en-US" sz="4800" b="0" i="0" u="none" strike="noStrike" cap="none" baseline="0">
                <a:solidFill>
                  <a:srgbClr val="0C0C0C"/>
                </a:solidFill>
                <a:latin typeface="Arial"/>
                <a:ea typeface="Arial"/>
                <a:cs typeface="Arial"/>
                <a:sym typeface="Arial"/>
              </a:rPr>
              <a:t>? </a:t>
            </a:r>
          </a:p>
        </p:txBody>
      </p:sp>
      <p:sp>
        <p:nvSpPr>
          <p:cNvPr id="168" name="Shape 168"/>
          <p:cNvSpPr txBox="1">
            <a:spLocks noGrp="1"/>
          </p:cNvSpPr>
          <p:nvPr>
            <p:ph type="body" idx="1"/>
          </p:nvPr>
        </p:nvSpPr>
        <p:spPr>
          <a:xfrm>
            <a:off x="1089024" y="4038601"/>
            <a:ext cx="7272339" cy="2236693"/>
          </a:xfrm>
          <a:prstGeom prst="rect">
            <a:avLst/>
          </a:prstGeom>
          <a:noFill/>
          <a:ln>
            <a:noFill/>
          </a:ln>
        </p:spPr>
        <p:txBody>
          <a:bodyPr lIns="91425" tIns="45700" rIns="91425" bIns="45700" anchor="t" anchorCtr="0">
            <a:noAutofit/>
          </a:bodyPr>
          <a:lstStyle/>
          <a:p>
            <a:pPr marL="0" marR="0" lvl="0" indent="0" algn="ctr" rtl="0">
              <a:spcBef>
                <a:spcPts val="0"/>
              </a:spcBef>
              <a:buClr>
                <a:srgbClr val="0C0C0C"/>
              </a:buClr>
              <a:buSzPct val="25000"/>
              <a:buFont typeface="Noto Symbol"/>
              <a:buNone/>
            </a:pPr>
            <a:r>
              <a:rPr lang="en-US" sz="2800" b="0" i="0" u="none" strike="noStrike" cap="none" baseline="0">
                <a:solidFill>
                  <a:srgbClr val="0C0C0C"/>
                </a:solidFill>
                <a:latin typeface="Arial"/>
                <a:ea typeface="Arial"/>
                <a:cs typeface="Arial"/>
                <a:sym typeface="Arial"/>
              </a:rPr>
              <a:t>“He told them, ‘The harvest is plentiful, but the workers are few.  Ask the Lord of the harvest, therefore, to send out workers into his harvest field.’”                 – </a:t>
            </a:r>
            <a:r>
              <a:rPr lang="en-US" sz="2800" b="1" i="1" u="none" strike="noStrike" cap="none" baseline="0">
                <a:solidFill>
                  <a:srgbClr val="0C0C0C"/>
                </a:solidFill>
                <a:latin typeface="Arial"/>
                <a:ea typeface="Arial"/>
                <a:cs typeface="Arial"/>
                <a:sym typeface="Arial"/>
              </a:rPr>
              <a:t>Luke 10:2</a:t>
            </a:r>
          </a:p>
          <a:p>
            <a:pPr marL="0" marR="0" lvl="0" indent="0" algn="l" rtl="0">
              <a:spcBef>
                <a:spcPts val="0"/>
              </a:spcBef>
              <a:buClr>
                <a:srgbClr val="0C0C0C"/>
              </a:buClr>
              <a:buFont typeface="Noto Symbol"/>
              <a:buNone/>
            </a:pPr>
            <a:endParaRPr sz="2800" b="1" i="1" u="none" strike="noStrike" cap="none" baseline="0">
              <a:solidFill>
                <a:srgbClr val="0C0C0C"/>
              </a:solidFill>
              <a:latin typeface="Arial"/>
              <a:ea typeface="Arial"/>
              <a:cs typeface="Arial"/>
              <a:sym typeface="Arial"/>
            </a:endParaRPr>
          </a:p>
          <a:p>
            <a:pPr marL="0" marR="0" lvl="0" indent="0" algn="l" rtl="0">
              <a:spcBef>
                <a:spcPts val="0"/>
              </a:spcBef>
              <a:buClr>
                <a:srgbClr val="0C0C0C"/>
              </a:buClr>
              <a:buFont typeface="Noto Symbol"/>
              <a:buNone/>
            </a:pPr>
            <a:endParaRPr sz="2800" b="1" i="1" u="none" strike="noStrike" cap="none" baseline="0">
              <a:solidFill>
                <a:srgbClr val="0C0C0C"/>
              </a:solidFill>
              <a:latin typeface="Arial"/>
              <a:ea typeface="Arial"/>
              <a:cs typeface="Arial"/>
              <a:sym typeface="Arial"/>
            </a:endParaRPr>
          </a:p>
        </p:txBody>
      </p:sp>
      <p:pic>
        <p:nvPicPr>
          <p:cNvPr id="169" name="Shape 169"/>
          <p:cNvPicPr preferRelativeResize="0"/>
          <p:nvPr/>
        </p:nvPicPr>
        <p:blipFill rotWithShape="1">
          <a:blip r:embed="rId3">
            <a:alphaModFix/>
          </a:blip>
          <a:srcRect/>
          <a:stretch/>
        </p:blipFill>
        <p:spPr>
          <a:xfrm>
            <a:off x="2919410" y="1691699"/>
            <a:ext cx="3611562" cy="226884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1064</Words>
  <Application>Microsoft Office PowerPoint</Application>
  <PresentationFormat>On-screen Show (4:3)</PresentationFormat>
  <Paragraphs>182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Galdeano</vt:lpstr>
      <vt:lpstr>Noto Symbol</vt:lpstr>
      <vt:lpstr>Tradition</vt:lpstr>
      <vt:lpstr>WORLD MISSION</vt:lpstr>
      <vt:lpstr>Key Verse Matt 28:19</vt:lpstr>
      <vt:lpstr>The Beginning of World Mission</vt:lpstr>
      <vt:lpstr>God’s Plan of Redemption</vt:lpstr>
      <vt:lpstr>What About Today?                    </vt:lpstr>
      <vt:lpstr>Defining World Mission</vt:lpstr>
      <vt:lpstr>Why is World Mission important to God?</vt:lpstr>
      <vt:lpstr>Why is World Mission important to us? </vt:lpstr>
      <vt:lpstr>Why is World Mission important to us? </vt:lpstr>
      <vt:lpstr>Historical Examples</vt:lpstr>
      <vt:lpstr>Church Activities / Outreach</vt:lpstr>
      <vt:lpstr>Short &amp; Long-Term Missionaries</vt:lpstr>
      <vt:lpstr>Other College Ministries</vt:lpstr>
      <vt:lpstr>Q &amp; 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MISSION</dc:title>
  <cp:lastModifiedBy>Timothy Lopez</cp:lastModifiedBy>
  <cp:revision>8</cp:revision>
  <cp:lastPrinted>2015-03-18T20:47:52Z</cp:lastPrinted>
  <dcterms:modified xsi:type="dcterms:W3CDTF">2015-04-24T06:10:59Z</dcterms:modified>
</cp:coreProperties>
</file>